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80" r:id="rId4"/>
    <p:sldId id="259" r:id="rId5"/>
    <p:sldId id="260" r:id="rId6"/>
    <p:sldId id="257" r:id="rId7"/>
    <p:sldId id="261" r:id="rId8"/>
    <p:sldId id="262" r:id="rId9"/>
    <p:sldId id="281" r:id="rId10"/>
    <p:sldId id="263" r:id="rId11"/>
    <p:sldId id="264" r:id="rId12"/>
    <p:sldId id="282" r:id="rId13"/>
    <p:sldId id="265" r:id="rId14"/>
    <p:sldId id="266" r:id="rId15"/>
    <p:sldId id="267" r:id="rId16"/>
    <p:sldId id="283" r:id="rId17"/>
    <p:sldId id="268" r:id="rId18"/>
    <p:sldId id="284" r:id="rId19"/>
    <p:sldId id="277" r:id="rId20"/>
    <p:sldId id="278" r:id="rId21"/>
    <p:sldId id="285" r:id="rId22"/>
    <p:sldId id="286" r:id="rId23"/>
    <p:sldId id="287" r:id="rId24"/>
    <p:sldId id="288" r:id="rId25"/>
    <p:sldId id="290" r:id="rId26"/>
    <p:sldId id="291" r:id="rId27"/>
    <p:sldId id="292" r:id="rId28"/>
    <p:sldId id="293" r:id="rId29"/>
    <p:sldId id="294" r:id="rId30"/>
    <p:sldId id="289" r:id="rId31"/>
    <p:sldId id="27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97"/>
    <p:restoredTop sz="94650"/>
  </p:normalViewPr>
  <p:slideViewPr>
    <p:cSldViewPr snapToGrid="0" snapToObjects="1">
      <p:cViewPr varScale="1">
        <p:scale>
          <a:sx n="119" d="100"/>
          <a:sy n="119" d="100"/>
        </p:scale>
        <p:origin x="688"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B908699-CE29-634D-83B5-1061B2BD35A6}"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9F2244-9A50-AE4D-AE61-8B44ECB34D6B}" type="slidenum">
              <a:rPr lang="en-US" smtClean="0"/>
              <a:t>‹#›</a:t>
            </a:fld>
            <a:endParaRPr lang="en-US"/>
          </a:p>
        </p:txBody>
      </p:sp>
    </p:spTree>
    <p:extLst>
      <p:ext uri="{BB962C8B-B14F-4D97-AF65-F5344CB8AC3E}">
        <p14:creationId xmlns:p14="http://schemas.microsoft.com/office/powerpoint/2010/main" val="475246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B908699-CE29-634D-83B5-1061B2BD35A6}"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9F2244-9A50-AE4D-AE61-8B44ECB34D6B}" type="slidenum">
              <a:rPr lang="en-US" smtClean="0"/>
              <a:t>‹#›</a:t>
            </a:fld>
            <a:endParaRPr lang="en-US"/>
          </a:p>
        </p:txBody>
      </p:sp>
    </p:spTree>
    <p:extLst>
      <p:ext uri="{BB962C8B-B14F-4D97-AF65-F5344CB8AC3E}">
        <p14:creationId xmlns:p14="http://schemas.microsoft.com/office/powerpoint/2010/main" val="1870288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B908699-CE29-634D-83B5-1061B2BD35A6}"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9F2244-9A50-AE4D-AE61-8B44ECB34D6B}" type="slidenum">
              <a:rPr lang="en-US" smtClean="0"/>
              <a:t>‹#›</a:t>
            </a:fld>
            <a:endParaRPr lang="en-US"/>
          </a:p>
        </p:txBody>
      </p:sp>
    </p:spTree>
    <p:extLst>
      <p:ext uri="{BB962C8B-B14F-4D97-AF65-F5344CB8AC3E}">
        <p14:creationId xmlns:p14="http://schemas.microsoft.com/office/powerpoint/2010/main" val="121741780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B908699-CE29-634D-83B5-1061B2BD35A6}"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9F2244-9A50-AE4D-AE61-8B44ECB34D6B}" type="slidenum">
              <a:rPr lang="en-US" smtClean="0"/>
              <a:t>‹#›</a:t>
            </a:fld>
            <a:endParaRPr lang="en-US"/>
          </a:p>
        </p:txBody>
      </p:sp>
    </p:spTree>
    <p:extLst>
      <p:ext uri="{BB962C8B-B14F-4D97-AF65-F5344CB8AC3E}">
        <p14:creationId xmlns:p14="http://schemas.microsoft.com/office/powerpoint/2010/main" val="9720741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B908699-CE29-634D-83B5-1061B2BD35A6}"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B9F2244-9A50-AE4D-AE61-8B44ECB34D6B}" type="slidenum">
              <a:rPr lang="en-US" smtClean="0"/>
              <a:t>‹#›</a:t>
            </a:fld>
            <a:endParaRPr lang="en-US"/>
          </a:p>
        </p:txBody>
      </p:sp>
    </p:spTree>
    <p:extLst>
      <p:ext uri="{BB962C8B-B14F-4D97-AF65-F5344CB8AC3E}">
        <p14:creationId xmlns:p14="http://schemas.microsoft.com/office/powerpoint/2010/main" val="1742489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B908699-CE29-634D-83B5-1061B2BD35A6}" type="datetimeFigureOut">
              <a:rPr lang="en-US" smtClean="0"/>
              <a:t>1/17/18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9F2244-9A50-AE4D-AE61-8B44ECB34D6B}" type="slidenum">
              <a:rPr lang="en-US" smtClean="0"/>
              <a:t>‹#›</a:t>
            </a:fld>
            <a:endParaRPr lang="en-US"/>
          </a:p>
        </p:txBody>
      </p:sp>
    </p:spTree>
    <p:extLst>
      <p:ext uri="{BB962C8B-B14F-4D97-AF65-F5344CB8AC3E}">
        <p14:creationId xmlns:p14="http://schemas.microsoft.com/office/powerpoint/2010/main" val="782633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B908699-CE29-634D-83B5-1061B2BD35A6}" type="datetimeFigureOut">
              <a:rPr lang="en-US" smtClean="0"/>
              <a:t>1/17/18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B9F2244-9A50-AE4D-AE61-8B44ECB34D6B}" type="slidenum">
              <a:rPr lang="en-US" smtClean="0"/>
              <a:t>‹#›</a:t>
            </a:fld>
            <a:endParaRPr lang="en-US"/>
          </a:p>
        </p:txBody>
      </p:sp>
    </p:spTree>
    <p:extLst>
      <p:ext uri="{BB962C8B-B14F-4D97-AF65-F5344CB8AC3E}">
        <p14:creationId xmlns:p14="http://schemas.microsoft.com/office/powerpoint/2010/main" val="3777956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B908699-CE29-634D-83B5-1061B2BD35A6}" type="datetimeFigureOut">
              <a:rPr lang="en-US" smtClean="0"/>
              <a:t>1/17/18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B9F2244-9A50-AE4D-AE61-8B44ECB34D6B}" type="slidenum">
              <a:rPr lang="en-US" smtClean="0"/>
              <a:t>‹#›</a:t>
            </a:fld>
            <a:endParaRPr lang="en-US"/>
          </a:p>
        </p:txBody>
      </p:sp>
    </p:spTree>
    <p:extLst>
      <p:ext uri="{BB962C8B-B14F-4D97-AF65-F5344CB8AC3E}">
        <p14:creationId xmlns:p14="http://schemas.microsoft.com/office/powerpoint/2010/main" val="16504004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908699-CE29-634D-83B5-1061B2BD35A6}" type="datetimeFigureOut">
              <a:rPr lang="en-US" smtClean="0"/>
              <a:t>1/17/18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B9F2244-9A50-AE4D-AE61-8B44ECB34D6B}" type="slidenum">
              <a:rPr lang="en-US" smtClean="0"/>
              <a:t>‹#›</a:t>
            </a:fld>
            <a:endParaRPr lang="en-US"/>
          </a:p>
        </p:txBody>
      </p:sp>
    </p:spTree>
    <p:extLst>
      <p:ext uri="{BB962C8B-B14F-4D97-AF65-F5344CB8AC3E}">
        <p14:creationId xmlns:p14="http://schemas.microsoft.com/office/powerpoint/2010/main" val="1381679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B908699-CE29-634D-83B5-1061B2BD35A6}" type="datetimeFigureOut">
              <a:rPr lang="en-US" smtClean="0"/>
              <a:t>1/17/18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9F2244-9A50-AE4D-AE61-8B44ECB34D6B}" type="slidenum">
              <a:rPr lang="en-US" smtClean="0"/>
              <a:t>‹#›</a:t>
            </a:fld>
            <a:endParaRPr lang="en-US"/>
          </a:p>
        </p:txBody>
      </p:sp>
    </p:spTree>
    <p:extLst>
      <p:ext uri="{BB962C8B-B14F-4D97-AF65-F5344CB8AC3E}">
        <p14:creationId xmlns:p14="http://schemas.microsoft.com/office/powerpoint/2010/main" val="1143992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B908699-CE29-634D-83B5-1061B2BD35A6}" type="datetimeFigureOut">
              <a:rPr lang="en-US" smtClean="0"/>
              <a:t>1/17/18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B9F2244-9A50-AE4D-AE61-8B44ECB34D6B}" type="slidenum">
              <a:rPr lang="en-US" smtClean="0"/>
              <a:t>‹#›</a:t>
            </a:fld>
            <a:endParaRPr lang="en-US"/>
          </a:p>
        </p:txBody>
      </p:sp>
    </p:spTree>
    <p:extLst>
      <p:ext uri="{BB962C8B-B14F-4D97-AF65-F5344CB8AC3E}">
        <p14:creationId xmlns:p14="http://schemas.microsoft.com/office/powerpoint/2010/main" val="65865419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908699-CE29-634D-83B5-1061B2BD35A6}" type="datetimeFigureOut">
              <a:rPr lang="en-US" smtClean="0"/>
              <a:t>1/17/18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9F2244-9A50-AE4D-AE61-8B44ECB34D6B}" type="slidenum">
              <a:rPr lang="en-US" smtClean="0"/>
              <a:t>‹#›</a:t>
            </a:fld>
            <a:endParaRPr lang="en-US"/>
          </a:p>
        </p:txBody>
      </p:sp>
    </p:spTree>
    <p:extLst>
      <p:ext uri="{BB962C8B-B14F-4D97-AF65-F5344CB8AC3E}">
        <p14:creationId xmlns:p14="http://schemas.microsoft.com/office/powerpoint/2010/main" val="7900497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coleoguy@gmail.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92885" y="1122363"/>
            <a:ext cx="10499463" cy="4277976"/>
          </a:xfrm>
        </p:spPr>
        <p:txBody>
          <a:bodyPr>
            <a:normAutofit/>
          </a:bodyPr>
          <a:lstStyle/>
          <a:p>
            <a:pPr algn="l"/>
            <a:r>
              <a:rPr lang="en-US" dirty="0"/>
              <a:t>Sampling and Summary Statistics</a:t>
            </a:r>
            <a:br>
              <a:rPr lang="en-US" dirty="0"/>
            </a:br>
            <a:r>
              <a:rPr lang="en-US" sz="4000" dirty="0" smtClean="0"/>
              <a:t>Biology 683</a:t>
            </a:r>
            <a:br>
              <a:rPr lang="en-US" sz="4000" dirty="0" smtClean="0"/>
            </a:br>
            <a:r>
              <a:rPr lang="en-US" sz="4000" dirty="0" smtClean="0"/>
              <a:t/>
            </a:r>
            <a:br>
              <a:rPr lang="en-US" sz="4000" dirty="0" smtClean="0"/>
            </a:br>
            <a:r>
              <a:rPr lang="en-US" sz="4000" dirty="0" smtClean="0"/>
              <a:t>Lecture 2</a:t>
            </a:r>
            <a:br>
              <a:rPr lang="en-US" sz="4000" dirty="0" smtClean="0"/>
            </a:br>
            <a:r>
              <a:rPr lang="en-US" sz="4000" dirty="0" smtClean="0"/>
              <a:t/>
            </a:r>
            <a:br>
              <a:rPr lang="en-US" sz="4000" dirty="0" smtClean="0"/>
            </a:br>
            <a:r>
              <a:rPr lang="en-US" sz="4000" dirty="0"/>
              <a:t/>
            </a:r>
            <a:br>
              <a:rPr lang="en-US" sz="4000" dirty="0"/>
            </a:br>
            <a:r>
              <a:rPr lang="en-US" sz="2800" dirty="0" smtClean="0"/>
              <a:t>Heath Blackmon</a:t>
            </a:r>
            <a:endParaRPr lang="en-US" sz="2800" dirty="0"/>
          </a:p>
        </p:txBody>
      </p:sp>
    </p:spTree>
    <p:extLst>
      <p:ext uri="{BB962C8B-B14F-4D97-AF65-F5344CB8AC3E}">
        <p14:creationId xmlns:p14="http://schemas.microsoft.com/office/powerpoint/2010/main" val="20643100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a:solidFill>
                  <a:schemeClr val="bg1"/>
                </a:solidFill>
              </a:rPr>
              <a:t>Your big idea should be a hypothesis</a:t>
            </a:r>
          </a:p>
        </p:txBody>
      </p:sp>
      <p:sp>
        <p:nvSpPr>
          <p:cNvPr id="3" name="Rectangle 2"/>
          <p:cNvSpPr/>
          <p:nvPr/>
        </p:nvSpPr>
        <p:spPr>
          <a:xfrm>
            <a:off x="275573" y="1256665"/>
            <a:ext cx="11398685" cy="4401205"/>
          </a:xfrm>
          <a:prstGeom prst="rect">
            <a:avLst/>
          </a:prstGeom>
        </p:spPr>
        <p:txBody>
          <a:bodyPr wrap="square">
            <a:spAutoFit/>
          </a:bodyPr>
          <a:lstStyle/>
          <a:p>
            <a:pPr fontAlgn="base"/>
            <a:r>
              <a:rPr lang="en-US" sz="2800" dirty="0" smtClean="0"/>
              <a:t>A </a:t>
            </a:r>
            <a:r>
              <a:rPr lang="en-US" sz="2800" dirty="0"/>
              <a:t>statistical hypothesis is a specific claim about a population parameter </a:t>
            </a:r>
          </a:p>
          <a:p>
            <a:pPr fontAlgn="base"/>
            <a:endParaRPr lang="en-US" sz="2800" i="1" dirty="0" smtClean="0"/>
          </a:p>
          <a:p>
            <a:pPr fontAlgn="base"/>
            <a:r>
              <a:rPr lang="en-US" sz="2800" i="1" dirty="0" smtClean="0"/>
              <a:t>Caloric </a:t>
            </a:r>
            <a:r>
              <a:rPr lang="en-US" sz="2800" i="1" dirty="0"/>
              <a:t>restriction increases the lifespan of Drosophila </a:t>
            </a:r>
            <a:r>
              <a:rPr lang="en-US" sz="2800" i="1" dirty="0" smtClean="0"/>
              <a:t>melanogaster.</a:t>
            </a:r>
          </a:p>
          <a:p>
            <a:pPr fontAlgn="base"/>
            <a:endParaRPr lang="en-US" sz="2800" i="1" dirty="0"/>
          </a:p>
          <a:p>
            <a:pPr fontAlgn="base"/>
            <a:r>
              <a:rPr lang="en-US" sz="2800" i="1" dirty="0" smtClean="0"/>
              <a:t>The rate of evolution in wingless species is higher than winged species.</a:t>
            </a:r>
            <a:r>
              <a:rPr lang="en-US" sz="2800" dirty="0"/>
              <a:t/>
            </a:r>
            <a:br>
              <a:rPr lang="en-US" sz="2800" dirty="0"/>
            </a:br>
            <a:endParaRPr lang="en-US" sz="2800" dirty="0"/>
          </a:p>
          <a:p>
            <a:pPr fontAlgn="base"/>
            <a:r>
              <a:rPr lang="en-US" sz="2800" i="1" dirty="0"/>
              <a:t>Pesticide exposure causes feminization of amphibian </a:t>
            </a:r>
            <a:r>
              <a:rPr lang="en-US" sz="2800" i="1" dirty="0" smtClean="0"/>
              <a:t>males.</a:t>
            </a:r>
          </a:p>
          <a:p>
            <a:pPr fontAlgn="base"/>
            <a:endParaRPr lang="en-US" sz="2800" i="1" dirty="0"/>
          </a:p>
          <a:p>
            <a:pPr fontAlgn="base"/>
            <a:r>
              <a:rPr lang="en-US" sz="2800" i="1" dirty="0" smtClean="0"/>
              <a:t>Repetitive DNA content is higher in venomous than nonvenomous reptiles</a:t>
            </a:r>
            <a:endParaRPr lang="en-US" sz="2800" i="1" dirty="0"/>
          </a:p>
          <a:p>
            <a:pPr fontAlgn="base"/>
            <a:endParaRPr lang="en-US" sz="2800" dirty="0"/>
          </a:p>
        </p:txBody>
      </p:sp>
    </p:spTree>
    <p:extLst>
      <p:ext uri="{BB962C8B-B14F-4D97-AF65-F5344CB8AC3E}">
        <p14:creationId xmlns:p14="http://schemas.microsoft.com/office/powerpoint/2010/main" val="255757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smtClean="0">
                <a:solidFill>
                  <a:schemeClr val="bg1"/>
                </a:solidFill>
              </a:rPr>
              <a:t>Data</a:t>
            </a:r>
            <a:endParaRPr lang="en-US" b="1" dirty="0">
              <a:solidFill>
                <a:schemeClr val="bg1"/>
              </a:solidFill>
            </a:endParaRPr>
          </a:p>
        </p:txBody>
      </p:sp>
      <p:sp>
        <p:nvSpPr>
          <p:cNvPr id="4" name="Rectangle 3"/>
          <p:cNvSpPr/>
          <p:nvPr/>
        </p:nvSpPr>
        <p:spPr>
          <a:xfrm>
            <a:off x="195431" y="1073547"/>
            <a:ext cx="11801138" cy="4524315"/>
          </a:xfrm>
          <a:prstGeom prst="rect">
            <a:avLst/>
          </a:prstGeom>
        </p:spPr>
        <p:txBody>
          <a:bodyPr wrap="square">
            <a:spAutoFit/>
          </a:bodyPr>
          <a:lstStyle/>
          <a:p>
            <a:pPr fontAlgn="base"/>
            <a:endParaRPr lang="en-US" sz="3200" dirty="0" smtClean="0"/>
          </a:p>
          <a:p>
            <a:pPr fontAlgn="base"/>
            <a:r>
              <a:rPr lang="en-US" sz="3200" b="1" dirty="0" smtClean="0"/>
              <a:t>Variables</a:t>
            </a:r>
            <a:r>
              <a:rPr lang="en-US" sz="3200" dirty="0"/>
              <a:t>  </a:t>
            </a:r>
          </a:p>
          <a:p>
            <a:pPr fontAlgn="base"/>
            <a:r>
              <a:rPr lang="en-US" sz="3200" dirty="0"/>
              <a:t>The characteristics that differ among individuals </a:t>
            </a:r>
          </a:p>
          <a:p>
            <a:pPr fontAlgn="base"/>
            <a:r>
              <a:rPr lang="en-US" sz="3200" b="1" dirty="0" smtClean="0"/>
              <a:t/>
            </a:r>
            <a:br>
              <a:rPr lang="en-US" sz="3200" b="1" dirty="0" smtClean="0"/>
            </a:br>
            <a:r>
              <a:rPr lang="en-US" sz="3200" b="1" dirty="0" smtClean="0"/>
              <a:t>Data</a:t>
            </a:r>
            <a:r>
              <a:rPr lang="en-US" sz="3200" dirty="0"/>
              <a:t>  </a:t>
            </a:r>
          </a:p>
          <a:p>
            <a:pPr fontAlgn="base"/>
            <a:r>
              <a:rPr lang="en-US" sz="3200" dirty="0"/>
              <a:t>The measurements of variables taken for a sample of individuals </a:t>
            </a:r>
          </a:p>
          <a:p>
            <a:pPr fontAlgn="base"/>
            <a:endParaRPr lang="en-US" sz="3200" b="1" dirty="0" smtClean="0"/>
          </a:p>
          <a:p>
            <a:pPr fontAlgn="base"/>
            <a:r>
              <a:rPr lang="en-US" sz="3200" b="1" dirty="0" smtClean="0"/>
              <a:t>Categorical </a:t>
            </a:r>
            <a:r>
              <a:rPr lang="en-US" sz="3200" b="1" dirty="0"/>
              <a:t>Variables</a:t>
            </a:r>
            <a:r>
              <a:rPr lang="en-US" sz="3200" dirty="0"/>
              <a:t>  </a:t>
            </a:r>
          </a:p>
          <a:p>
            <a:pPr fontAlgn="base"/>
            <a:r>
              <a:rPr lang="en-US" sz="3200" dirty="0"/>
              <a:t>Individuals are in qualitative categories </a:t>
            </a:r>
          </a:p>
        </p:txBody>
      </p:sp>
    </p:spTree>
    <p:extLst>
      <p:ext uri="{BB962C8B-B14F-4D97-AF65-F5344CB8AC3E}">
        <p14:creationId xmlns:p14="http://schemas.microsoft.com/office/powerpoint/2010/main" val="3007721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smtClean="0">
                <a:solidFill>
                  <a:schemeClr val="bg1"/>
                </a:solidFill>
              </a:rPr>
              <a:t>Data</a:t>
            </a:r>
            <a:endParaRPr lang="en-US" b="1" dirty="0">
              <a:solidFill>
                <a:schemeClr val="bg1"/>
              </a:solidFill>
            </a:endParaRPr>
          </a:p>
        </p:txBody>
      </p:sp>
      <p:sp>
        <p:nvSpPr>
          <p:cNvPr id="4" name="Rectangle 3"/>
          <p:cNvSpPr/>
          <p:nvPr/>
        </p:nvSpPr>
        <p:spPr>
          <a:xfrm>
            <a:off x="195431" y="1073547"/>
            <a:ext cx="11801138" cy="5016758"/>
          </a:xfrm>
          <a:prstGeom prst="rect">
            <a:avLst/>
          </a:prstGeom>
        </p:spPr>
        <p:txBody>
          <a:bodyPr wrap="square">
            <a:spAutoFit/>
          </a:bodyPr>
          <a:lstStyle/>
          <a:p>
            <a:pPr fontAlgn="base"/>
            <a:endParaRPr lang="en-US" sz="3200" dirty="0" smtClean="0"/>
          </a:p>
          <a:p>
            <a:pPr fontAlgn="base"/>
            <a:r>
              <a:rPr lang="en-US" sz="3200" b="1" dirty="0"/>
              <a:t>Numerical Variables</a:t>
            </a:r>
            <a:r>
              <a:rPr lang="en-US" sz="3200" dirty="0"/>
              <a:t> </a:t>
            </a:r>
          </a:p>
          <a:p>
            <a:pPr fontAlgn="base"/>
            <a:r>
              <a:rPr lang="en-US" sz="3200" dirty="0"/>
              <a:t>Individuals vary on a quantitative scale  </a:t>
            </a:r>
            <a:endParaRPr lang="en-US" sz="3200" dirty="0" smtClean="0"/>
          </a:p>
          <a:p>
            <a:pPr fontAlgn="base"/>
            <a:endParaRPr lang="en-US" sz="3200" dirty="0"/>
          </a:p>
          <a:p>
            <a:pPr fontAlgn="base"/>
            <a:r>
              <a:rPr lang="en-US" sz="3200" b="1" dirty="0"/>
              <a:t>Ordinal</a:t>
            </a:r>
            <a:r>
              <a:rPr lang="en-US" sz="3200" dirty="0"/>
              <a:t> </a:t>
            </a:r>
          </a:p>
          <a:p>
            <a:pPr fontAlgn="base"/>
            <a:r>
              <a:rPr lang="en-US" sz="3200" dirty="0"/>
              <a:t>The categories can be ordered </a:t>
            </a:r>
            <a:endParaRPr lang="en-US" sz="3200" dirty="0" smtClean="0"/>
          </a:p>
          <a:p>
            <a:pPr fontAlgn="base"/>
            <a:endParaRPr lang="en-US" sz="3200" dirty="0"/>
          </a:p>
          <a:p>
            <a:pPr fontAlgn="base"/>
            <a:r>
              <a:rPr lang="en-US" sz="3200" b="1" dirty="0"/>
              <a:t>Nominal</a:t>
            </a:r>
            <a:r>
              <a:rPr lang="en-US" sz="3200" dirty="0"/>
              <a:t> </a:t>
            </a:r>
          </a:p>
          <a:p>
            <a:pPr fontAlgn="base"/>
            <a:r>
              <a:rPr lang="en-US" sz="3200" dirty="0"/>
              <a:t>The categories have no inherent order</a:t>
            </a:r>
          </a:p>
          <a:p>
            <a:pPr fontAlgn="base"/>
            <a:r>
              <a:rPr lang="en-US" sz="3200" dirty="0"/>
              <a:t> </a:t>
            </a:r>
          </a:p>
        </p:txBody>
      </p:sp>
    </p:spTree>
    <p:extLst>
      <p:ext uri="{BB962C8B-B14F-4D97-AF65-F5344CB8AC3E}">
        <p14:creationId xmlns:p14="http://schemas.microsoft.com/office/powerpoint/2010/main" val="129791039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Continuous vs Discrete</a:t>
            </a:r>
          </a:p>
        </p:txBody>
      </p:sp>
      <p:sp>
        <p:nvSpPr>
          <p:cNvPr id="4" name="Rectangle 3"/>
          <p:cNvSpPr/>
          <p:nvPr/>
        </p:nvSpPr>
        <p:spPr>
          <a:xfrm>
            <a:off x="250521" y="1159402"/>
            <a:ext cx="5296334" cy="3539430"/>
          </a:xfrm>
          <a:prstGeom prst="rect">
            <a:avLst/>
          </a:prstGeom>
        </p:spPr>
        <p:txBody>
          <a:bodyPr wrap="square">
            <a:spAutoFit/>
          </a:bodyPr>
          <a:lstStyle/>
          <a:p>
            <a:pPr fontAlgn="base"/>
            <a:r>
              <a:rPr lang="en-US" sz="3200" b="1" dirty="0" smtClean="0"/>
              <a:t>Continuous variables</a:t>
            </a:r>
            <a:endParaRPr lang="en-US" sz="3200" dirty="0"/>
          </a:p>
          <a:p>
            <a:pPr fontAlgn="base"/>
            <a:r>
              <a:rPr lang="en-US" sz="3200" dirty="0" smtClean="0"/>
              <a:t>a </a:t>
            </a:r>
            <a:r>
              <a:rPr lang="en-US" sz="3200" dirty="0"/>
              <a:t>variable that has an infinite number of possible values</a:t>
            </a:r>
          </a:p>
          <a:p>
            <a:pPr fontAlgn="base"/>
            <a:endParaRPr lang="en-US" sz="3200" b="1" dirty="0" smtClean="0"/>
          </a:p>
          <a:p>
            <a:pPr fontAlgn="base"/>
            <a:r>
              <a:rPr lang="en-US" sz="3200" b="1" dirty="0" smtClean="0"/>
              <a:t>Discrete variables</a:t>
            </a:r>
            <a:endParaRPr lang="en-US" sz="3200" dirty="0"/>
          </a:p>
          <a:p>
            <a:pPr fontAlgn="base"/>
            <a:r>
              <a:rPr lang="en-US" sz="3200" dirty="0" smtClean="0"/>
              <a:t>a </a:t>
            </a:r>
            <a:r>
              <a:rPr lang="en-US" sz="3200" dirty="0"/>
              <a:t>variable that has a finite number of possible values</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33973" y="1159402"/>
            <a:ext cx="1297725" cy="2973954"/>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159402"/>
            <a:ext cx="2963474" cy="2838759"/>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0521" y="4831467"/>
            <a:ext cx="5148197" cy="1849487"/>
          </a:xfrm>
          <a:prstGeom prst="rect">
            <a:avLst/>
          </a:prstGeom>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b="27549"/>
          <a:stretch/>
        </p:blipFill>
        <p:spPr>
          <a:xfrm>
            <a:off x="6096000" y="4560640"/>
            <a:ext cx="3814873" cy="2120314"/>
          </a:xfrm>
          <a:prstGeom prst="rect">
            <a:avLst/>
          </a:prstGeom>
        </p:spPr>
      </p:pic>
    </p:spTree>
    <p:extLst>
      <p:ext uri="{BB962C8B-B14F-4D97-AF65-F5344CB8AC3E}">
        <p14:creationId xmlns:p14="http://schemas.microsoft.com/office/powerpoint/2010/main" val="4330635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a:solidFill>
                  <a:schemeClr val="bg1"/>
                </a:solidFill>
              </a:rPr>
              <a:t>Explanatory and Response Variables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1666" y="1240380"/>
            <a:ext cx="10369983" cy="5323258"/>
          </a:xfrm>
          <a:prstGeom prst="rect">
            <a:avLst/>
          </a:prstGeom>
        </p:spPr>
      </p:pic>
    </p:spTree>
    <p:extLst>
      <p:ext uri="{BB962C8B-B14F-4D97-AF65-F5344CB8AC3E}">
        <p14:creationId xmlns:p14="http://schemas.microsoft.com/office/powerpoint/2010/main" val="19651152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a:solidFill>
                  <a:schemeClr val="bg1"/>
                </a:solidFill>
              </a:rPr>
              <a:t>Experimental vs observational studies</a:t>
            </a:r>
          </a:p>
        </p:txBody>
      </p:sp>
      <p:sp>
        <p:nvSpPr>
          <p:cNvPr id="6" name="Rectangle 5"/>
          <p:cNvSpPr/>
          <p:nvPr/>
        </p:nvSpPr>
        <p:spPr>
          <a:xfrm>
            <a:off x="242170" y="1086291"/>
            <a:ext cx="11519770" cy="3046988"/>
          </a:xfrm>
          <a:prstGeom prst="rect">
            <a:avLst/>
          </a:prstGeom>
        </p:spPr>
        <p:txBody>
          <a:bodyPr wrap="square">
            <a:spAutoFit/>
          </a:bodyPr>
          <a:lstStyle/>
          <a:p>
            <a:pPr marL="457200" indent="-457200" fontAlgn="base">
              <a:buFont typeface="Arial" charset="0"/>
              <a:buChar char="•"/>
            </a:pPr>
            <a:r>
              <a:rPr lang="en-US" sz="3200" dirty="0" smtClean="0"/>
              <a:t>Does caloric restriction increase lifespan in mice? </a:t>
            </a:r>
          </a:p>
          <a:p>
            <a:pPr marL="457200" indent="-457200" fontAlgn="base">
              <a:buFont typeface="Arial" charset="0"/>
              <a:buChar char="•"/>
            </a:pPr>
            <a:r>
              <a:rPr lang="en-US" sz="3200" dirty="0" smtClean="0"/>
              <a:t>Is global warming caused by human activities? </a:t>
            </a:r>
          </a:p>
          <a:p>
            <a:pPr marL="457200" indent="-457200" fontAlgn="base">
              <a:buFont typeface="Arial" charset="0"/>
              <a:buChar char="•"/>
            </a:pPr>
            <a:r>
              <a:rPr lang="en-US" sz="3200" dirty="0" smtClean="0"/>
              <a:t>Does smoking cause lung cancer in humans? </a:t>
            </a:r>
          </a:p>
          <a:p>
            <a:pPr marL="457200" indent="-457200" fontAlgn="base">
              <a:buFont typeface="Arial" charset="0"/>
              <a:buChar char="•"/>
            </a:pPr>
            <a:r>
              <a:rPr lang="en-US" sz="3200" dirty="0" smtClean="0"/>
              <a:t>Does parasite infection reduce mating success of beetles? </a:t>
            </a:r>
          </a:p>
          <a:p>
            <a:pPr marL="457200" indent="-457200" fontAlgn="base">
              <a:buFont typeface="Arial" charset="0"/>
              <a:buChar char="•"/>
            </a:pPr>
            <a:r>
              <a:rPr lang="en-US" sz="3200" dirty="0" smtClean="0"/>
              <a:t>Does oxytocin affect sexual attraction in humans? </a:t>
            </a:r>
          </a:p>
          <a:p>
            <a:pPr marL="457200" indent="-457200" fontAlgn="base">
              <a:buFont typeface="Arial" charset="0"/>
              <a:buChar char="•"/>
            </a:pPr>
            <a:r>
              <a:rPr lang="en-US" sz="3200" dirty="0" smtClean="0"/>
              <a:t>Do sex chromosomes increase the rate of speciation?</a:t>
            </a:r>
            <a:endParaRPr lang="en-US" sz="3200" dirty="0"/>
          </a:p>
        </p:txBody>
      </p:sp>
    </p:spTree>
    <p:extLst>
      <p:ext uri="{BB962C8B-B14F-4D97-AF65-F5344CB8AC3E}">
        <p14:creationId xmlns:p14="http://schemas.microsoft.com/office/powerpoint/2010/main" val="2074193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a:solidFill>
                  <a:schemeClr val="bg1"/>
                </a:solidFill>
              </a:rPr>
              <a:t>Summarizing data is necessary and </a:t>
            </a:r>
            <a:r>
              <a:rPr lang="en-US" b="1" dirty="0" err="1">
                <a:solidFill>
                  <a:schemeClr val="bg1"/>
                </a:solidFill>
              </a:rPr>
              <a:t>prefered</a:t>
            </a:r>
            <a:endParaRPr lang="en-US" b="1" dirty="0">
              <a:solidFill>
                <a:schemeClr val="bg1"/>
              </a:solidFill>
            </a:endParaRPr>
          </a:p>
        </p:txBody>
      </p:sp>
      <p:sp>
        <p:nvSpPr>
          <p:cNvPr id="6" name="Rectangle 5"/>
          <p:cNvSpPr/>
          <p:nvPr/>
        </p:nvSpPr>
        <p:spPr>
          <a:xfrm>
            <a:off x="242170" y="1086291"/>
            <a:ext cx="11519770" cy="2862322"/>
          </a:xfrm>
          <a:prstGeom prst="rect">
            <a:avLst/>
          </a:prstGeom>
        </p:spPr>
        <p:txBody>
          <a:bodyPr wrap="square">
            <a:spAutoFit/>
          </a:bodyPr>
          <a:lstStyle/>
          <a:p>
            <a:pPr marL="457200" indent="-457200" fontAlgn="base">
              <a:buFont typeface="Arial" charset="0"/>
              <a:buChar char="•"/>
            </a:pPr>
            <a:r>
              <a:rPr lang="en-US" sz="3600" dirty="0"/>
              <a:t>Many datasets are simply too big to look at all values and form an impression? </a:t>
            </a:r>
          </a:p>
          <a:p>
            <a:pPr marL="457200" indent="-457200" fontAlgn="base">
              <a:buFont typeface="Arial" charset="0"/>
              <a:buChar char="•"/>
            </a:pPr>
            <a:endParaRPr lang="en-US" sz="3600" dirty="0" smtClean="0"/>
          </a:p>
          <a:p>
            <a:pPr marL="457200" indent="-457200" fontAlgn="base">
              <a:buFont typeface="Arial" charset="0"/>
              <a:buChar char="•"/>
            </a:pPr>
            <a:r>
              <a:rPr lang="en-US" sz="3600" dirty="0" smtClean="0"/>
              <a:t>Our </a:t>
            </a:r>
            <a:r>
              <a:rPr lang="en-US" sz="3600" dirty="0"/>
              <a:t>impressions of small datasets are often misled by our tendency to look for patterns.</a:t>
            </a:r>
          </a:p>
        </p:txBody>
      </p:sp>
    </p:spTree>
    <p:extLst>
      <p:ext uri="{BB962C8B-B14F-4D97-AF65-F5344CB8AC3E}">
        <p14:creationId xmlns:p14="http://schemas.microsoft.com/office/powerpoint/2010/main" val="14802081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Typical summary statistics</a:t>
            </a:r>
          </a:p>
        </p:txBody>
      </p:sp>
      <p:sp>
        <p:nvSpPr>
          <p:cNvPr id="6" name="Rectangle 5"/>
          <p:cNvSpPr/>
          <p:nvPr/>
        </p:nvSpPr>
        <p:spPr>
          <a:xfrm>
            <a:off x="242170" y="1086291"/>
            <a:ext cx="11519770" cy="2554545"/>
          </a:xfrm>
          <a:prstGeom prst="rect">
            <a:avLst/>
          </a:prstGeom>
        </p:spPr>
        <p:txBody>
          <a:bodyPr wrap="square">
            <a:spAutoFit/>
          </a:bodyPr>
          <a:lstStyle/>
          <a:p>
            <a:pPr marL="457200" indent="-457200" fontAlgn="base">
              <a:buFont typeface="Arial" charset="0"/>
              <a:buChar char="•"/>
            </a:pPr>
            <a:r>
              <a:rPr lang="en-US" sz="3200" b="1" dirty="0" smtClean="0"/>
              <a:t>Mean</a:t>
            </a:r>
            <a:r>
              <a:rPr lang="en-US" sz="3200" b="1" dirty="0"/>
              <a:t>:</a:t>
            </a:r>
            <a:r>
              <a:rPr lang="en-US" sz="3200" dirty="0"/>
              <a:t> Sum of the observations divided by the number of </a:t>
            </a:r>
            <a:r>
              <a:rPr lang="en-US" sz="3200" dirty="0" smtClean="0"/>
              <a:t>observations</a:t>
            </a:r>
            <a:endParaRPr lang="en-US" sz="3200" dirty="0"/>
          </a:p>
          <a:p>
            <a:pPr marL="457200" indent="-457200" fontAlgn="base">
              <a:buFont typeface="Arial" charset="0"/>
              <a:buChar char="•"/>
            </a:pPr>
            <a:r>
              <a:rPr lang="en-US" sz="3200" b="1" dirty="0" smtClean="0"/>
              <a:t>Median</a:t>
            </a:r>
            <a:r>
              <a:rPr lang="en-US" sz="3200" b="1" dirty="0"/>
              <a:t>:</a:t>
            </a:r>
            <a:r>
              <a:rPr lang="en-US" sz="3200" dirty="0"/>
              <a:t> The middle observation in a set of </a:t>
            </a:r>
            <a:r>
              <a:rPr lang="en-US" sz="3200" dirty="0" smtClean="0"/>
              <a:t>data</a:t>
            </a:r>
            <a:endParaRPr lang="en-US" sz="3200" dirty="0"/>
          </a:p>
          <a:p>
            <a:pPr marL="457200" indent="-457200" fontAlgn="base">
              <a:buFont typeface="Arial" charset="0"/>
              <a:buChar char="•"/>
            </a:pPr>
            <a:r>
              <a:rPr lang="en-US" sz="3200" b="1" dirty="0" smtClean="0"/>
              <a:t>Variance</a:t>
            </a:r>
            <a:r>
              <a:rPr lang="en-US" sz="3200" b="1" dirty="0"/>
              <a:t>:</a:t>
            </a:r>
            <a:r>
              <a:rPr lang="en-US" sz="3200" dirty="0"/>
              <a:t> The average squared deviation from the </a:t>
            </a:r>
            <a:r>
              <a:rPr lang="en-US" sz="3200" dirty="0" smtClean="0"/>
              <a:t>mean</a:t>
            </a:r>
            <a:endParaRPr lang="en-US" sz="3200" dirty="0"/>
          </a:p>
          <a:p>
            <a:pPr marL="457200" indent="-457200" fontAlgn="base">
              <a:buFont typeface="Arial" charset="0"/>
              <a:buChar char="•"/>
            </a:pPr>
            <a:r>
              <a:rPr lang="en-US" sz="3200" b="1" dirty="0" smtClean="0"/>
              <a:t>Standard </a:t>
            </a:r>
            <a:r>
              <a:rPr lang="en-US" sz="3200" b="1" dirty="0"/>
              <a:t>Deviation:</a:t>
            </a:r>
            <a:r>
              <a:rPr lang="en-US" sz="3200" dirty="0"/>
              <a:t> The square root of the variance </a:t>
            </a:r>
          </a:p>
        </p:txBody>
      </p:sp>
    </p:spTree>
    <p:extLst>
      <p:ext uri="{BB962C8B-B14F-4D97-AF65-F5344CB8AC3E}">
        <p14:creationId xmlns:p14="http://schemas.microsoft.com/office/powerpoint/2010/main" val="97342495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Mean and variance</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7134" y="1031662"/>
            <a:ext cx="9865826" cy="5701077"/>
          </a:xfrm>
          <a:prstGeom prst="rect">
            <a:avLst/>
          </a:prstGeom>
        </p:spPr>
      </p:pic>
    </p:spTree>
    <p:extLst>
      <p:ext uri="{BB962C8B-B14F-4D97-AF65-F5344CB8AC3E}">
        <p14:creationId xmlns:p14="http://schemas.microsoft.com/office/powerpoint/2010/main" val="14740169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Box Plot</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7210" y="1094808"/>
            <a:ext cx="7441677" cy="5575301"/>
          </a:xfrm>
          <a:prstGeom prst="rect">
            <a:avLst/>
          </a:prstGeom>
        </p:spPr>
      </p:pic>
    </p:spTree>
    <p:extLst>
      <p:ext uri="{BB962C8B-B14F-4D97-AF65-F5344CB8AC3E}">
        <p14:creationId xmlns:p14="http://schemas.microsoft.com/office/powerpoint/2010/main" val="19259382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smtClean="0">
                <a:solidFill>
                  <a:schemeClr val="bg1"/>
                </a:solidFill>
              </a:rPr>
              <a:t>Last week</a:t>
            </a:r>
            <a:endParaRPr lang="en-US" b="1" dirty="0">
              <a:solidFill>
                <a:schemeClr val="bg1"/>
              </a:solidFill>
            </a:endParaRPr>
          </a:p>
        </p:txBody>
      </p:sp>
      <p:sp>
        <p:nvSpPr>
          <p:cNvPr id="4" name="Rectangle 3"/>
          <p:cNvSpPr/>
          <p:nvPr/>
        </p:nvSpPr>
        <p:spPr>
          <a:xfrm>
            <a:off x="204396" y="1787531"/>
            <a:ext cx="11801138" cy="2554545"/>
          </a:xfrm>
          <a:prstGeom prst="rect">
            <a:avLst/>
          </a:prstGeom>
        </p:spPr>
        <p:txBody>
          <a:bodyPr wrap="square">
            <a:spAutoFit/>
          </a:bodyPr>
          <a:lstStyle/>
          <a:p>
            <a:pPr marL="571500" indent="-571500" fontAlgn="base">
              <a:buFont typeface="Arial" charset="0"/>
              <a:buChar char="•"/>
            </a:pPr>
            <a:r>
              <a:rPr lang="en-US" sz="3200" dirty="0"/>
              <a:t>What are some causes of the reproducibility crisis?</a:t>
            </a:r>
            <a:br>
              <a:rPr lang="en-US" sz="3200" dirty="0"/>
            </a:br>
            <a:endParaRPr lang="en-US" sz="3200" dirty="0"/>
          </a:p>
          <a:p>
            <a:pPr marL="571500" indent="-571500" fontAlgn="base">
              <a:buFont typeface="Arial" charset="0"/>
              <a:buChar char="•"/>
            </a:pPr>
            <a:r>
              <a:rPr lang="en-US" sz="3200" dirty="0"/>
              <a:t>What makes R awesome</a:t>
            </a:r>
            <a:r>
              <a:rPr lang="en-US" sz="3200" dirty="0" smtClean="0"/>
              <a:t>?</a:t>
            </a:r>
          </a:p>
          <a:p>
            <a:pPr marL="571500" indent="-571500" fontAlgn="base">
              <a:buFont typeface="Arial" charset="0"/>
              <a:buChar char="•"/>
            </a:pPr>
            <a:endParaRPr lang="en-US" sz="3200" dirty="0"/>
          </a:p>
          <a:p>
            <a:pPr marL="571500" indent="-571500" fontAlgn="base">
              <a:buFont typeface="Arial" charset="0"/>
              <a:buChar char="•"/>
            </a:pPr>
            <a:r>
              <a:rPr lang="en-US" sz="3200" dirty="0" smtClean="0"/>
              <a:t>Common problems in plots?</a:t>
            </a:r>
            <a:endParaRPr lang="en-US" sz="3200" dirty="0"/>
          </a:p>
        </p:txBody>
      </p:sp>
    </p:spTree>
    <p:extLst>
      <p:ext uri="{BB962C8B-B14F-4D97-AF65-F5344CB8AC3E}">
        <p14:creationId xmlns:p14="http://schemas.microsoft.com/office/powerpoint/2010/main" val="6179547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Estimating with uncertainty</a:t>
            </a:r>
          </a:p>
        </p:txBody>
      </p:sp>
      <mc:AlternateContent xmlns:mc="http://schemas.openxmlformats.org/markup-compatibility/2006" xmlns:a14="http://schemas.microsoft.com/office/drawing/2010/main">
        <mc:Choice Requires="a14">
          <p:sp>
            <p:nvSpPr>
              <p:cNvPr id="6" name="Rectangle 5"/>
              <p:cNvSpPr/>
              <p:nvPr/>
            </p:nvSpPr>
            <p:spPr>
              <a:xfrm>
                <a:off x="242170" y="1086291"/>
                <a:ext cx="11519770" cy="5509200"/>
              </a:xfrm>
              <a:prstGeom prst="rect">
                <a:avLst/>
              </a:prstGeom>
            </p:spPr>
            <p:txBody>
              <a:bodyPr wrap="square">
                <a:spAutoFit/>
              </a:bodyPr>
              <a:lstStyle/>
              <a:p>
                <a:pPr fontAlgn="base"/>
                <a:r>
                  <a:rPr lang="en-US" sz="3200" b="1" dirty="0" smtClean="0"/>
                  <a:t>Samples </a:t>
                </a:r>
                <a:r>
                  <a:rPr lang="en-US" sz="3200" b="1" dirty="0"/>
                  <a:t>versus Populations</a:t>
                </a:r>
                <a:endParaRPr lang="en-US" sz="3200" dirty="0"/>
              </a:p>
              <a:p>
                <a:pPr fontAlgn="base"/>
                <a:r>
                  <a:rPr lang="en-US" sz="3200" dirty="0"/>
                  <a:t>The mean or standard deviation statistic you calculate from your sample is an estimate of the population </a:t>
                </a:r>
                <a:r>
                  <a:rPr lang="en-US" sz="3200" dirty="0" smtClean="0"/>
                  <a:t>parameter.</a:t>
                </a:r>
              </a:p>
              <a:p>
                <a:pPr fontAlgn="base"/>
                <a:endParaRPr lang="en-US" sz="3200" dirty="0"/>
              </a:p>
              <a:p>
                <a:pPr fontAlgn="base"/>
                <a:r>
                  <a:rPr lang="en-US" sz="3200" b="1" dirty="0"/>
                  <a:t>Parameter Symbols: </a:t>
                </a:r>
              </a:p>
              <a:p>
                <a:pPr fontAlgn="base"/>
                <a:r>
                  <a:rPr lang="en-US" sz="3200" i="1" dirty="0" err="1"/>
                  <a:t>μ</a:t>
                </a:r>
                <a:r>
                  <a:rPr lang="en-US" sz="3200" dirty="0"/>
                  <a:t> : population mean </a:t>
                </a:r>
              </a:p>
              <a:p>
                <a:pPr fontAlgn="base"/>
                <a:r>
                  <a:rPr lang="en-US" sz="3200" i="1" dirty="0" err="1"/>
                  <a:t>σ</a:t>
                </a:r>
                <a:r>
                  <a:rPr lang="en-US" sz="3200" dirty="0"/>
                  <a:t> : population standard deviation </a:t>
                </a:r>
                <a:endParaRPr lang="en-US" sz="3200" dirty="0" smtClean="0"/>
              </a:p>
              <a:p>
                <a:pPr fontAlgn="base"/>
                <a:endParaRPr lang="en-US" sz="3200" dirty="0"/>
              </a:p>
              <a:p>
                <a:pPr fontAlgn="base"/>
                <a:r>
                  <a:rPr lang="en-US" sz="3200" b="1" dirty="0"/>
                  <a:t>Statistic Symbols: </a:t>
                </a:r>
              </a:p>
              <a:p>
                <a:pPr fontAlgn="base"/>
                <a14:m>
                  <m:oMath xmlns:m="http://schemas.openxmlformats.org/officeDocument/2006/math">
                    <m:acc>
                      <m:accPr>
                        <m:chr m:val="̅"/>
                        <m:ctrlPr>
                          <a:rPr lang="en-US" sz="3200" i="1" smtClean="0">
                            <a:latin typeface="Cambria Math" charset="0"/>
                          </a:rPr>
                        </m:ctrlPr>
                      </m:accPr>
                      <m:e>
                        <m:r>
                          <a:rPr lang="en-US" sz="3200" b="0" i="1" smtClean="0">
                            <a:latin typeface="Cambria Math" charset="0"/>
                          </a:rPr>
                          <m:t>𝑌</m:t>
                        </m:r>
                      </m:e>
                    </m:acc>
                  </m:oMath>
                </a14:m>
                <a:r>
                  <a:rPr lang="en-US" sz="3200" dirty="0"/>
                  <a:t> : sample mean </a:t>
                </a:r>
              </a:p>
              <a:p>
                <a:pPr fontAlgn="base"/>
                <a:r>
                  <a:rPr lang="en-US" sz="3200" i="1" dirty="0"/>
                  <a:t>s</a:t>
                </a:r>
                <a:r>
                  <a:rPr lang="en-US" sz="3200" dirty="0"/>
                  <a:t> : samples standard deviation</a:t>
                </a:r>
              </a:p>
            </p:txBody>
          </p:sp>
        </mc:Choice>
        <mc:Fallback xmlns="">
          <p:sp>
            <p:nvSpPr>
              <p:cNvPr id="6" name="Rectangle 5"/>
              <p:cNvSpPr>
                <a:spLocks noRot="1" noChangeAspect="1" noMove="1" noResize="1" noEditPoints="1" noAdjustHandles="1" noChangeArrowheads="1" noChangeShapeType="1" noTextEdit="1"/>
              </p:cNvSpPr>
              <p:nvPr/>
            </p:nvSpPr>
            <p:spPr>
              <a:xfrm>
                <a:off x="242170" y="1086291"/>
                <a:ext cx="11519770" cy="5509200"/>
              </a:xfrm>
              <a:prstGeom prst="rect">
                <a:avLst/>
              </a:prstGeom>
              <a:blipFill rotWithShape="0">
                <a:blip r:embed="rId2"/>
                <a:stretch>
                  <a:fillRect l="-1376" t="-1438" b="-2655"/>
                </a:stretch>
              </a:blipFill>
            </p:spPr>
            <p:txBody>
              <a:bodyPr/>
              <a:lstStyle/>
              <a:p>
                <a:r>
                  <a:rPr lang="en-US">
                    <a:noFill/>
                  </a:rPr>
                  <a:t> </a:t>
                </a:r>
              </a:p>
            </p:txBody>
          </p:sp>
        </mc:Fallback>
      </mc:AlternateContent>
    </p:spTree>
    <p:extLst>
      <p:ext uri="{BB962C8B-B14F-4D97-AF65-F5344CB8AC3E}">
        <p14:creationId xmlns:p14="http://schemas.microsoft.com/office/powerpoint/2010/main" val="1688892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For a sample of a population</a:t>
            </a:r>
          </a:p>
        </p:txBody>
      </p:sp>
      <mc:AlternateContent xmlns:mc="http://schemas.openxmlformats.org/markup-compatibility/2006" xmlns:a14="http://schemas.microsoft.com/office/drawing/2010/main">
        <mc:Choice Requires="a14">
          <p:sp>
            <p:nvSpPr>
              <p:cNvPr id="6" name="Rectangle 5"/>
              <p:cNvSpPr/>
              <p:nvPr/>
            </p:nvSpPr>
            <p:spPr>
              <a:xfrm>
                <a:off x="242170" y="1086291"/>
                <a:ext cx="11519770" cy="4173002"/>
              </a:xfrm>
              <a:prstGeom prst="rect">
                <a:avLst/>
              </a:prstGeom>
            </p:spPr>
            <p:txBody>
              <a:bodyPr wrap="square">
                <a:spAutoFit/>
              </a:bodyPr>
              <a:lstStyle/>
              <a:p>
                <a:pPr fontAlgn="base"/>
                <a:r>
                  <a:rPr lang="en-US" sz="3200" dirty="0" smtClean="0"/>
                  <a:t>The </a:t>
                </a:r>
                <a:r>
                  <a:rPr lang="en-US" sz="3200" dirty="0"/>
                  <a:t>mean </a:t>
                </a:r>
                <a:r>
                  <a:rPr lang="en-US" sz="3200" dirty="0" smtClean="0"/>
                  <a:t>is just: </a:t>
                </a:r>
                <a14:m>
                  <m:oMath xmlns:m="http://schemas.openxmlformats.org/officeDocument/2006/math">
                    <m:acc>
                      <m:accPr>
                        <m:chr m:val="̅"/>
                        <m:ctrlPr>
                          <a:rPr lang="en-US" sz="3200" i="1" smtClean="0">
                            <a:latin typeface="Cambria Math" charset="0"/>
                          </a:rPr>
                        </m:ctrlPr>
                      </m:accPr>
                      <m:e>
                        <m:r>
                          <a:rPr lang="en-US" sz="3200" b="0" i="1" smtClean="0">
                            <a:latin typeface="Cambria Math" charset="0"/>
                          </a:rPr>
                          <m:t>𝑌</m:t>
                        </m:r>
                      </m:e>
                    </m:acc>
                    <m:r>
                      <a:rPr lang="en-US" sz="3200" b="0" i="1" smtClean="0">
                        <a:latin typeface="Cambria Math" charset="0"/>
                      </a:rPr>
                      <m:t>=</m:t>
                    </m:r>
                    <m:f>
                      <m:fPr>
                        <m:ctrlPr>
                          <a:rPr lang="mr-IN" sz="3200" b="0" i="1" smtClean="0">
                            <a:latin typeface="Cambria Math" charset="0"/>
                          </a:rPr>
                        </m:ctrlPr>
                      </m:fPr>
                      <m:num>
                        <m:nary>
                          <m:naryPr>
                            <m:chr m:val="∑"/>
                            <m:ctrlPr>
                              <a:rPr lang="is-IS" sz="3200" b="0" i="1" smtClean="0">
                                <a:latin typeface="Cambria Math" charset="0"/>
                              </a:rPr>
                            </m:ctrlPr>
                          </m:naryPr>
                          <m:sub>
                            <m:r>
                              <m:rPr>
                                <m:brk m:alnAt="23"/>
                              </m:rPr>
                              <a:rPr lang="en-US" sz="3200" b="0" i="1" smtClean="0">
                                <a:latin typeface="Cambria Math" charset="0"/>
                              </a:rPr>
                              <m:t>𝑖</m:t>
                            </m:r>
                            <m:r>
                              <a:rPr lang="en-US" sz="3200" b="0" i="1" smtClean="0">
                                <a:latin typeface="Cambria Math" charset="0"/>
                              </a:rPr>
                              <m:t>=1</m:t>
                            </m:r>
                          </m:sub>
                          <m:sup>
                            <m:r>
                              <a:rPr lang="en-US" sz="3200" b="0" i="1" smtClean="0">
                                <a:latin typeface="Cambria Math" charset="0"/>
                              </a:rPr>
                              <m:t>𝑛</m:t>
                            </m:r>
                          </m:sup>
                          <m:e>
                            <m:sSub>
                              <m:sSubPr>
                                <m:ctrlPr>
                                  <a:rPr lang="en-US" sz="3200" b="0" i="1" smtClean="0">
                                    <a:latin typeface="Cambria Math" charset="0"/>
                                  </a:rPr>
                                </m:ctrlPr>
                              </m:sSubPr>
                              <m:e>
                                <m:r>
                                  <a:rPr lang="en-US" sz="3200" b="0" i="1" smtClean="0">
                                    <a:latin typeface="Cambria Math" charset="0"/>
                                  </a:rPr>
                                  <m:t>𝑌</m:t>
                                </m:r>
                              </m:e>
                              <m:sub>
                                <m:r>
                                  <a:rPr lang="en-US" sz="3200" b="0" i="1" smtClean="0">
                                    <a:latin typeface="Cambria Math" charset="0"/>
                                  </a:rPr>
                                  <m:t>𝑖</m:t>
                                </m:r>
                              </m:sub>
                            </m:sSub>
                          </m:e>
                        </m:nary>
                      </m:num>
                      <m:den>
                        <m:r>
                          <a:rPr lang="en-US" sz="3200" b="0" i="1" smtClean="0">
                            <a:latin typeface="Cambria Math" charset="0"/>
                          </a:rPr>
                          <m:t>𝑛</m:t>
                        </m:r>
                      </m:den>
                    </m:f>
                  </m:oMath>
                </a14:m>
                <a:endParaRPr lang="en-US" sz="3200" dirty="0"/>
              </a:p>
              <a:p>
                <a:pPr fontAlgn="base"/>
                <a:endParaRPr lang="en-US" sz="3200" dirty="0" smtClean="0"/>
              </a:p>
              <a:p>
                <a:pPr fontAlgn="base"/>
                <a:r>
                  <a:rPr lang="en-US" sz="3200" dirty="0" smtClean="0"/>
                  <a:t>The </a:t>
                </a:r>
                <a:r>
                  <a:rPr lang="en-US" sz="3200" dirty="0"/>
                  <a:t>standard deviation </a:t>
                </a:r>
                <a:r>
                  <a:rPr lang="en-US" sz="3200" dirty="0" smtClean="0"/>
                  <a:t>is </a:t>
                </a:r>
                <a14:m>
                  <m:oMath xmlns:m="http://schemas.openxmlformats.org/officeDocument/2006/math">
                    <m:r>
                      <a:rPr lang="en-US" sz="3200" b="0" i="1" smtClean="0">
                        <a:latin typeface="Cambria Math" charset="0"/>
                      </a:rPr>
                      <m:t>𝑠</m:t>
                    </m:r>
                    <m:r>
                      <a:rPr lang="en-US" sz="3200" b="0" i="1" smtClean="0">
                        <a:latin typeface="Cambria Math" charset="0"/>
                      </a:rPr>
                      <m:t>=</m:t>
                    </m:r>
                    <m:rad>
                      <m:radPr>
                        <m:degHide m:val="on"/>
                        <m:ctrlPr>
                          <a:rPr lang="en-US" sz="3200" b="0" i="1" smtClean="0">
                            <a:latin typeface="Cambria Math" charset="0"/>
                          </a:rPr>
                        </m:ctrlPr>
                      </m:radPr>
                      <m:deg/>
                      <m:e>
                        <m:sSup>
                          <m:sSupPr>
                            <m:ctrlPr>
                              <a:rPr lang="en-US" sz="3200" b="0" i="1" smtClean="0">
                                <a:latin typeface="Cambria Math" charset="0"/>
                              </a:rPr>
                            </m:ctrlPr>
                          </m:sSupPr>
                          <m:e>
                            <m:r>
                              <a:rPr lang="en-US" sz="3200" b="0" i="1" smtClean="0">
                                <a:latin typeface="Cambria Math" charset="0"/>
                              </a:rPr>
                              <m:t>𝑠</m:t>
                            </m:r>
                          </m:e>
                          <m:sup>
                            <m:r>
                              <a:rPr lang="en-US" sz="3200" b="0" i="1" smtClean="0">
                                <a:latin typeface="Cambria Math" charset="0"/>
                              </a:rPr>
                              <m:t>2</m:t>
                            </m:r>
                          </m:sup>
                        </m:sSup>
                      </m:e>
                    </m:rad>
                  </m:oMath>
                </a14:m>
                <a:endParaRPr lang="en-US" sz="3200" b="0" dirty="0" smtClean="0"/>
              </a:p>
              <a:p>
                <a:pPr fontAlgn="base"/>
                <a:endParaRPr lang="en-US" sz="3200" dirty="0" smtClean="0"/>
              </a:p>
              <a:p>
                <a:pPr fontAlgn="base"/>
                <a:r>
                  <a:rPr lang="en-US" sz="3200" dirty="0" smtClean="0"/>
                  <a:t>Where </a:t>
                </a:r>
                <a14:m>
                  <m:oMath xmlns:m="http://schemas.openxmlformats.org/officeDocument/2006/math">
                    <m:sSup>
                      <m:sSupPr>
                        <m:ctrlPr>
                          <a:rPr lang="en-US" sz="3200" i="1">
                            <a:latin typeface="Cambria Math" charset="0"/>
                          </a:rPr>
                        </m:ctrlPr>
                      </m:sSupPr>
                      <m:e>
                        <m:r>
                          <a:rPr lang="en-US" sz="3200" i="1">
                            <a:latin typeface="Cambria Math" charset="0"/>
                          </a:rPr>
                          <m:t>𝑠</m:t>
                        </m:r>
                      </m:e>
                      <m:sup>
                        <m:r>
                          <a:rPr lang="en-US" sz="3200" i="1">
                            <a:latin typeface="Cambria Math" charset="0"/>
                          </a:rPr>
                          <m:t>2</m:t>
                        </m:r>
                      </m:sup>
                    </m:sSup>
                  </m:oMath>
                </a14:m>
                <a:r>
                  <a:rPr lang="en-US" sz="3200" dirty="0" smtClean="0"/>
                  <a:t> or the variance is:</a:t>
                </a:r>
                <a14:m>
                  <m:oMath xmlns:m="http://schemas.openxmlformats.org/officeDocument/2006/math">
                    <m:r>
                      <a:rPr lang="en-US" sz="3200" b="0" i="0" smtClean="0">
                        <a:latin typeface="Cambria Math" charset="0"/>
                      </a:rPr>
                      <m:t>  </m:t>
                    </m:r>
                    <m:sSup>
                      <m:sSupPr>
                        <m:ctrlPr>
                          <a:rPr lang="en-US" sz="3200" i="1" smtClean="0">
                            <a:latin typeface="Cambria Math" charset="0"/>
                          </a:rPr>
                        </m:ctrlPr>
                      </m:sSupPr>
                      <m:e>
                        <m:r>
                          <a:rPr lang="en-US" sz="3200" b="0" i="1" smtClean="0">
                            <a:latin typeface="Cambria Math" charset="0"/>
                          </a:rPr>
                          <m:t>𝑠</m:t>
                        </m:r>
                      </m:e>
                      <m:sup>
                        <m:r>
                          <a:rPr lang="en-US" sz="3200" b="0" i="1" smtClean="0">
                            <a:latin typeface="Cambria Math" charset="0"/>
                          </a:rPr>
                          <m:t>2</m:t>
                        </m:r>
                      </m:sup>
                    </m:sSup>
                    <m:r>
                      <a:rPr lang="en-US" sz="3200" b="0" i="1" smtClean="0">
                        <a:latin typeface="Cambria Math" charset="0"/>
                      </a:rPr>
                      <m:t>=</m:t>
                    </m:r>
                    <m:f>
                      <m:fPr>
                        <m:ctrlPr>
                          <a:rPr lang="mr-IN" sz="3200" b="0" i="1" smtClean="0">
                            <a:latin typeface="Cambria Math" charset="0"/>
                          </a:rPr>
                        </m:ctrlPr>
                      </m:fPr>
                      <m:num>
                        <m:nary>
                          <m:naryPr>
                            <m:chr m:val="∑"/>
                            <m:ctrlPr>
                              <a:rPr lang="is-IS" sz="3200" b="0" i="1" smtClean="0">
                                <a:latin typeface="Cambria Math" charset="0"/>
                              </a:rPr>
                            </m:ctrlPr>
                          </m:naryPr>
                          <m:sub>
                            <m:r>
                              <m:rPr>
                                <m:brk m:alnAt="23"/>
                              </m:rPr>
                              <a:rPr lang="en-US" sz="3200" b="0" i="1" smtClean="0">
                                <a:latin typeface="Cambria Math" charset="0"/>
                              </a:rPr>
                              <m:t>𝑖</m:t>
                            </m:r>
                            <m:r>
                              <a:rPr lang="en-US" sz="3200" b="0" i="1" smtClean="0">
                                <a:latin typeface="Cambria Math" charset="0"/>
                              </a:rPr>
                              <m:t>=1</m:t>
                            </m:r>
                          </m:sub>
                          <m:sup>
                            <m:r>
                              <a:rPr lang="en-US" sz="3200" b="0" i="1" smtClean="0">
                                <a:latin typeface="Cambria Math" charset="0"/>
                              </a:rPr>
                              <m:t>𝑛</m:t>
                            </m:r>
                          </m:sup>
                          <m:e>
                            <m:sSup>
                              <m:sSupPr>
                                <m:ctrlPr>
                                  <a:rPr lang="is-IS" sz="3200" b="0" i="1" smtClean="0">
                                    <a:latin typeface="Cambria Math" charset="0"/>
                                  </a:rPr>
                                </m:ctrlPr>
                              </m:sSupPr>
                              <m:e>
                                <m:d>
                                  <m:dPr>
                                    <m:ctrlPr>
                                      <a:rPr lang="mr-IN" sz="3200" b="0" i="1" smtClean="0">
                                        <a:latin typeface="Cambria Math" charset="0"/>
                                      </a:rPr>
                                    </m:ctrlPr>
                                  </m:dPr>
                                  <m:e>
                                    <m:sSub>
                                      <m:sSubPr>
                                        <m:ctrlPr>
                                          <a:rPr lang="en-US" sz="3200" i="1">
                                            <a:latin typeface="Cambria Math" charset="0"/>
                                          </a:rPr>
                                        </m:ctrlPr>
                                      </m:sSubPr>
                                      <m:e>
                                        <m:r>
                                          <a:rPr lang="en-US" sz="3200" i="1">
                                            <a:latin typeface="Cambria Math" charset="0"/>
                                          </a:rPr>
                                          <m:t>𝑌</m:t>
                                        </m:r>
                                      </m:e>
                                      <m:sub>
                                        <m:r>
                                          <a:rPr lang="en-US" sz="3200" i="1">
                                            <a:latin typeface="Cambria Math" charset="0"/>
                                          </a:rPr>
                                          <m:t>𝑖</m:t>
                                        </m:r>
                                      </m:sub>
                                    </m:sSub>
                                    <m:r>
                                      <a:rPr lang="en-US" sz="3200" i="1">
                                        <a:latin typeface="Cambria Math" charset="0"/>
                                      </a:rPr>
                                      <m:t>−</m:t>
                                    </m:r>
                                    <m:acc>
                                      <m:accPr>
                                        <m:chr m:val="̅"/>
                                        <m:ctrlPr>
                                          <a:rPr lang="en-US" sz="3200" i="1">
                                            <a:latin typeface="Cambria Math" charset="0"/>
                                          </a:rPr>
                                        </m:ctrlPr>
                                      </m:accPr>
                                      <m:e>
                                        <m:r>
                                          <a:rPr lang="en-US" sz="3200" i="1">
                                            <a:latin typeface="Cambria Math" charset="0"/>
                                          </a:rPr>
                                          <m:t>𝑌</m:t>
                                        </m:r>
                                      </m:e>
                                    </m:acc>
                                  </m:e>
                                </m:d>
                              </m:e>
                              <m:sup>
                                <m:r>
                                  <a:rPr lang="en-US" sz="3200" b="0" i="1" smtClean="0">
                                    <a:latin typeface="Cambria Math" charset="0"/>
                                  </a:rPr>
                                  <m:t>2</m:t>
                                </m:r>
                              </m:sup>
                            </m:sSup>
                          </m:e>
                        </m:nary>
                      </m:num>
                      <m:den>
                        <m:r>
                          <a:rPr lang="en-US" sz="3200" b="0" i="1" smtClean="0">
                            <a:latin typeface="Cambria Math" charset="0"/>
                          </a:rPr>
                          <m:t>𝑛</m:t>
                        </m:r>
                        <m:r>
                          <a:rPr lang="en-US" sz="3200" b="0" i="1" smtClean="0">
                            <a:latin typeface="Cambria Math" charset="0"/>
                          </a:rPr>
                          <m:t>−1</m:t>
                        </m:r>
                      </m:den>
                    </m:f>
                  </m:oMath>
                </a14:m>
                <a:endParaRPr lang="en-US" sz="3200" dirty="0"/>
              </a:p>
              <a:p>
                <a:r>
                  <a:rPr lang="en-US" sz="3200" dirty="0"/>
                  <a:t/>
                </a:r>
                <a:br>
                  <a:rPr lang="en-US" sz="3200" dirty="0"/>
                </a:br>
                <a:endParaRPr lang="en-US" sz="3200" dirty="0"/>
              </a:p>
            </p:txBody>
          </p:sp>
        </mc:Choice>
        <mc:Fallback xmlns="">
          <p:sp>
            <p:nvSpPr>
              <p:cNvPr id="6" name="Rectangle 5"/>
              <p:cNvSpPr>
                <a:spLocks noRot="1" noChangeAspect="1" noMove="1" noResize="1" noEditPoints="1" noAdjustHandles="1" noChangeArrowheads="1" noChangeShapeType="1" noTextEdit="1"/>
              </p:cNvSpPr>
              <p:nvPr/>
            </p:nvSpPr>
            <p:spPr>
              <a:xfrm>
                <a:off x="242170" y="1086291"/>
                <a:ext cx="11519770" cy="4173002"/>
              </a:xfrm>
              <a:prstGeom prst="rect">
                <a:avLst/>
              </a:prstGeom>
              <a:blipFill rotWithShape="0">
                <a:blip r:embed="rId2"/>
                <a:stretch>
                  <a:fillRect l="-1376"/>
                </a:stretch>
              </a:blipFill>
            </p:spPr>
            <p:txBody>
              <a:bodyPr/>
              <a:lstStyle/>
              <a:p>
                <a:r>
                  <a:rPr lang="en-US">
                    <a:noFill/>
                  </a:rPr>
                  <a:t> </a:t>
                </a:r>
              </a:p>
            </p:txBody>
          </p:sp>
        </mc:Fallback>
      </mc:AlternateContent>
    </p:spTree>
    <p:extLst>
      <p:ext uri="{BB962C8B-B14F-4D97-AF65-F5344CB8AC3E}">
        <p14:creationId xmlns:p14="http://schemas.microsoft.com/office/powerpoint/2010/main" val="2002357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Central limit theorem</a:t>
            </a:r>
          </a:p>
        </p:txBody>
      </p:sp>
      <p:sp>
        <p:nvSpPr>
          <p:cNvPr id="6" name="Rectangle 5"/>
          <p:cNvSpPr/>
          <p:nvPr/>
        </p:nvSpPr>
        <p:spPr>
          <a:xfrm>
            <a:off x="242170" y="1086291"/>
            <a:ext cx="11519770" cy="5262979"/>
          </a:xfrm>
          <a:prstGeom prst="rect">
            <a:avLst/>
          </a:prstGeom>
        </p:spPr>
        <p:txBody>
          <a:bodyPr wrap="square">
            <a:spAutoFit/>
          </a:bodyPr>
          <a:lstStyle/>
          <a:p>
            <a:pPr marL="457200" indent="-457200" fontAlgn="base">
              <a:buFont typeface="Arial" charset="0"/>
              <a:buChar char="•"/>
            </a:pPr>
            <a:r>
              <a:rPr lang="en-US" sz="2800" dirty="0" smtClean="0"/>
              <a:t>Imagine </a:t>
            </a:r>
            <a:r>
              <a:rPr lang="en-US" sz="2800" dirty="0"/>
              <a:t>that we sample from the same population many times, so we have a bunch of different, independent </a:t>
            </a:r>
            <a:r>
              <a:rPr lang="en-US" sz="2800" dirty="0" smtClean="0"/>
              <a:t>samples.</a:t>
            </a:r>
            <a:r>
              <a:rPr lang="en-US" sz="2800" dirty="0"/>
              <a:t> </a:t>
            </a:r>
            <a:endParaRPr lang="en-US" sz="2800" dirty="0" smtClean="0"/>
          </a:p>
          <a:p>
            <a:pPr marL="457200" indent="-457200" fontAlgn="base">
              <a:buFont typeface="Arial" charset="0"/>
              <a:buChar char="•"/>
            </a:pPr>
            <a:endParaRPr lang="en-US" sz="2800" dirty="0"/>
          </a:p>
          <a:p>
            <a:pPr marL="457200" indent="-457200" fontAlgn="base">
              <a:buFont typeface="Arial" charset="0"/>
              <a:buChar char="•"/>
            </a:pPr>
            <a:r>
              <a:rPr lang="en-US" sz="2800" dirty="0"/>
              <a:t>Each sample will have a mean, but the means will be different due to chance  In principle, we could draw a histogram of these </a:t>
            </a:r>
            <a:r>
              <a:rPr lang="en-US" sz="2800" dirty="0" smtClean="0"/>
              <a:t>means.</a:t>
            </a:r>
          </a:p>
          <a:p>
            <a:pPr marL="457200" indent="-457200" fontAlgn="base">
              <a:buFont typeface="Arial" charset="0"/>
              <a:buChar char="•"/>
            </a:pPr>
            <a:endParaRPr lang="en-US" sz="2800" dirty="0"/>
          </a:p>
          <a:p>
            <a:pPr marL="457200" indent="-457200" fontAlgn="base">
              <a:buFont typeface="Arial" charset="0"/>
              <a:buChar char="•"/>
            </a:pPr>
            <a:r>
              <a:rPr lang="en-US" sz="2800" dirty="0"/>
              <a:t>In general, you only have one sample from a given population, however, so what can you infer about the distribution of the means from your sample</a:t>
            </a:r>
            <a:r>
              <a:rPr lang="en-US" sz="2800" dirty="0" smtClean="0"/>
              <a:t>?</a:t>
            </a:r>
          </a:p>
          <a:p>
            <a:pPr marL="457200" indent="-457200" fontAlgn="base">
              <a:buFont typeface="Arial" charset="0"/>
              <a:buChar char="•"/>
            </a:pPr>
            <a:endParaRPr lang="en-US" sz="2800" dirty="0"/>
          </a:p>
          <a:p>
            <a:pPr marL="457200" indent="-457200" fontAlgn="base">
              <a:buFont typeface="Arial" charset="0"/>
              <a:buChar char="•"/>
            </a:pPr>
            <a:r>
              <a:rPr lang="en-US" sz="2800" dirty="0"/>
              <a:t>The Central Limit Theorem states that regardless of the underlying population distribution of the variable of interest, the distribution of the population of means will be roughly </a:t>
            </a:r>
            <a:r>
              <a:rPr lang="en-US" sz="2800" dirty="0" smtClean="0"/>
              <a:t>normal.</a:t>
            </a:r>
            <a:endParaRPr lang="en-US" sz="2800" dirty="0"/>
          </a:p>
        </p:txBody>
      </p:sp>
    </p:spTree>
    <p:extLst>
      <p:ext uri="{BB962C8B-B14F-4D97-AF65-F5344CB8AC3E}">
        <p14:creationId xmlns:p14="http://schemas.microsoft.com/office/powerpoint/2010/main" val="41016958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Central limit theorem</a:t>
            </a:r>
          </a:p>
        </p:txBody>
      </p:sp>
      <mc:AlternateContent xmlns:mc="http://schemas.openxmlformats.org/markup-compatibility/2006" xmlns:a14="http://schemas.microsoft.com/office/drawing/2010/main">
        <mc:Choice Requires="a14">
          <p:sp>
            <p:nvSpPr>
              <p:cNvPr id="6" name="Rectangle 5"/>
              <p:cNvSpPr/>
              <p:nvPr/>
            </p:nvSpPr>
            <p:spPr>
              <a:xfrm>
                <a:off x="242170" y="1086291"/>
                <a:ext cx="11519770" cy="5232010"/>
              </a:xfrm>
              <a:prstGeom prst="rect">
                <a:avLst/>
              </a:prstGeom>
            </p:spPr>
            <p:txBody>
              <a:bodyPr wrap="square">
                <a:spAutoFit/>
              </a:bodyPr>
              <a:lstStyle/>
              <a:p>
                <a:pPr fontAlgn="base"/>
                <a:r>
                  <a:rPr lang="en-US" sz="3200" dirty="0" smtClean="0"/>
                  <a:t>Your </a:t>
                </a:r>
                <a:r>
                  <a:rPr lang="en-US" sz="3200" dirty="0"/>
                  <a:t>estimate of the sample mean is an estimate of the mean of this distribution of means (that is, it’s your best estimate of the population mean</a:t>
                </a:r>
                <a:r>
                  <a:rPr lang="en-US" sz="3200" dirty="0" smtClean="0"/>
                  <a:t>). </a:t>
                </a:r>
                <a:r>
                  <a:rPr lang="en-US" sz="3200" dirty="0"/>
                  <a:t> </a:t>
                </a:r>
                <a:endParaRPr lang="en-US" sz="3200" dirty="0" smtClean="0"/>
              </a:p>
              <a:p>
                <a:pPr fontAlgn="base"/>
                <a:endParaRPr lang="en-US" sz="3200" dirty="0"/>
              </a:p>
              <a:p>
                <a:pPr fontAlgn="base"/>
                <a:r>
                  <a:rPr lang="en-US" sz="3200" dirty="0"/>
                  <a:t>The hypothetical distribution of sample means has a standard deviation equal to s divided by the square root of </a:t>
                </a:r>
                <a:r>
                  <a:rPr lang="en-US" sz="3200" dirty="0" smtClean="0"/>
                  <a:t>n.</a:t>
                </a:r>
              </a:p>
              <a:p>
                <a:pPr fontAlgn="base"/>
                <a:endParaRPr lang="en-US" sz="3200" dirty="0"/>
              </a:p>
              <a:p>
                <a:pPr fontAlgn="base"/>
                <a14:m>
                  <m:oMath xmlns:m="http://schemas.openxmlformats.org/officeDocument/2006/math">
                    <m:sSub>
                      <m:sSubPr>
                        <m:ctrlPr>
                          <a:rPr lang="en-US" sz="3200" i="1" smtClean="0">
                            <a:latin typeface="Cambria Math" charset="0"/>
                          </a:rPr>
                        </m:ctrlPr>
                      </m:sSubPr>
                      <m:e>
                        <m:r>
                          <a:rPr lang="en-US" sz="3200" b="0" i="1" smtClean="0">
                            <a:latin typeface="Cambria Math" charset="0"/>
                          </a:rPr>
                          <m:t>𝑆𝐸</m:t>
                        </m:r>
                      </m:e>
                      <m:sub>
                        <m:acc>
                          <m:accPr>
                            <m:chr m:val="̅"/>
                            <m:ctrlPr>
                              <a:rPr lang="en-US" sz="3200" i="1" smtClean="0">
                                <a:latin typeface="Cambria Math" charset="0"/>
                              </a:rPr>
                            </m:ctrlPr>
                          </m:accPr>
                          <m:e>
                            <m:r>
                              <a:rPr lang="en-US" sz="3200" b="0" i="1" smtClean="0">
                                <a:latin typeface="Cambria Math" charset="0"/>
                              </a:rPr>
                              <m:t>𝑌</m:t>
                            </m:r>
                          </m:e>
                        </m:acc>
                      </m:sub>
                    </m:sSub>
                    <m:r>
                      <a:rPr lang="en-US" sz="3200" b="0" i="1" smtClean="0">
                        <a:latin typeface="Cambria Math" charset="0"/>
                      </a:rPr>
                      <m:t>=</m:t>
                    </m:r>
                    <m:f>
                      <m:fPr>
                        <m:ctrlPr>
                          <a:rPr lang="mr-IN" sz="3200" b="0" i="1" smtClean="0">
                            <a:latin typeface="Cambria Math" charset="0"/>
                          </a:rPr>
                        </m:ctrlPr>
                      </m:fPr>
                      <m:num>
                        <m:r>
                          <a:rPr lang="en-US" sz="3200" b="0" i="1" smtClean="0">
                            <a:latin typeface="Cambria Math" charset="0"/>
                          </a:rPr>
                          <m:t>𝑠</m:t>
                        </m:r>
                      </m:num>
                      <m:den>
                        <m:rad>
                          <m:radPr>
                            <m:degHide m:val="on"/>
                            <m:ctrlPr>
                              <a:rPr lang="mr-IN" sz="3200" b="0" i="1" smtClean="0">
                                <a:latin typeface="Cambria Math" charset="0"/>
                              </a:rPr>
                            </m:ctrlPr>
                          </m:radPr>
                          <m:deg/>
                          <m:e>
                            <m:r>
                              <a:rPr lang="en-US" sz="3200" b="0" i="1" smtClean="0">
                                <a:latin typeface="Cambria Math" charset="0"/>
                              </a:rPr>
                              <m:t>𝑛</m:t>
                            </m:r>
                          </m:e>
                        </m:rad>
                      </m:den>
                    </m:f>
                  </m:oMath>
                </a14:m>
                <a:r>
                  <a:rPr lang="en-US" sz="3200" dirty="0"/>
                  <a:t> </a:t>
                </a:r>
              </a:p>
              <a:p>
                <a:pPr fontAlgn="base"/>
                <a:endParaRPr lang="en-US" sz="3200" dirty="0" smtClean="0"/>
              </a:p>
              <a:p>
                <a:pPr fontAlgn="base"/>
                <a:r>
                  <a:rPr lang="en-US" sz="3200" dirty="0" smtClean="0"/>
                  <a:t>We </a:t>
                </a:r>
                <a:r>
                  <a:rPr lang="en-US" sz="3200" dirty="0"/>
                  <a:t>call this standard deviation the standard error of the </a:t>
                </a:r>
                <a:r>
                  <a:rPr lang="en-US" sz="3200" dirty="0" smtClean="0"/>
                  <a:t>mean.</a:t>
                </a:r>
                <a:r>
                  <a:rPr lang="en-US" sz="3200" dirty="0"/>
                  <a:t> </a:t>
                </a:r>
              </a:p>
            </p:txBody>
          </p:sp>
        </mc:Choice>
        <mc:Fallback xmlns="">
          <p:sp>
            <p:nvSpPr>
              <p:cNvPr id="6" name="Rectangle 5"/>
              <p:cNvSpPr>
                <a:spLocks noRot="1" noChangeAspect="1" noMove="1" noResize="1" noEditPoints="1" noAdjustHandles="1" noChangeArrowheads="1" noChangeShapeType="1" noTextEdit="1"/>
              </p:cNvSpPr>
              <p:nvPr/>
            </p:nvSpPr>
            <p:spPr>
              <a:xfrm>
                <a:off x="242170" y="1086291"/>
                <a:ext cx="11519770" cy="5232010"/>
              </a:xfrm>
              <a:prstGeom prst="rect">
                <a:avLst/>
              </a:prstGeom>
              <a:blipFill rotWithShape="0">
                <a:blip r:embed="rId2"/>
                <a:stretch>
                  <a:fillRect l="-1376" t="-1515" r="-1959" b="-2914"/>
                </a:stretch>
              </a:blipFill>
            </p:spPr>
            <p:txBody>
              <a:bodyPr/>
              <a:lstStyle/>
              <a:p>
                <a:r>
                  <a:rPr lang="en-US">
                    <a:noFill/>
                  </a:rPr>
                  <a:t> </a:t>
                </a:r>
              </a:p>
            </p:txBody>
          </p:sp>
        </mc:Fallback>
      </mc:AlternateContent>
    </p:spTree>
    <p:extLst>
      <p:ext uri="{BB962C8B-B14F-4D97-AF65-F5344CB8AC3E}">
        <p14:creationId xmlns:p14="http://schemas.microsoft.com/office/powerpoint/2010/main" val="29774183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Estimating with uncertainty</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325" y="1043641"/>
            <a:ext cx="7204032" cy="5651520"/>
          </a:xfrm>
          <a:prstGeom prst="rect">
            <a:avLst/>
          </a:prstGeom>
        </p:spPr>
      </p:pic>
    </p:spTree>
    <p:extLst>
      <p:ext uri="{BB962C8B-B14F-4D97-AF65-F5344CB8AC3E}">
        <p14:creationId xmlns:p14="http://schemas.microsoft.com/office/powerpoint/2010/main" val="5101905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Error bars</a:t>
            </a:r>
          </a:p>
        </p:txBody>
      </p:sp>
      <p:sp>
        <p:nvSpPr>
          <p:cNvPr id="6" name="Rectangle 5"/>
          <p:cNvSpPr/>
          <p:nvPr/>
        </p:nvSpPr>
        <p:spPr>
          <a:xfrm>
            <a:off x="258870" y="3428658"/>
            <a:ext cx="11778641" cy="3170099"/>
          </a:xfrm>
          <a:prstGeom prst="rect">
            <a:avLst/>
          </a:prstGeom>
        </p:spPr>
        <p:txBody>
          <a:bodyPr wrap="square">
            <a:spAutoFit/>
          </a:bodyPr>
          <a:lstStyle/>
          <a:p>
            <a:pPr marL="457200" indent="-457200" fontAlgn="base">
              <a:buFont typeface="Arial" charset="0"/>
              <a:buChar char="•"/>
            </a:pPr>
            <a:r>
              <a:rPr lang="en-US" sz="3200" dirty="0"/>
              <a:t>Error bars can be a useful way to show uncertainty when it’s not possible to show the actual data points</a:t>
            </a:r>
            <a:r>
              <a:rPr lang="en-US" sz="3200" dirty="0" smtClean="0"/>
              <a:t>.</a:t>
            </a:r>
          </a:p>
          <a:p>
            <a:pPr marL="457200" indent="-457200" fontAlgn="base">
              <a:buFont typeface="Arial" charset="0"/>
              <a:buChar char="•"/>
            </a:pPr>
            <a:endParaRPr lang="en-US" sz="2000" dirty="0"/>
          </a:p>
          <a:p>
            <a:pPr marL="457200" indent="-457200" fontAlgn="base">
              <a:buFont typeface="Arial" charset="0"/>
              <a:buChar char="•"/>
            </a:pPr>
            <a:r>
              <a:rPr lang="en-US" sz="3200" dirty="0"/>
              <a:t>Usually, they represent 1 SE or the 95% CI, but not always</a:t>
            </a:r>
            <a:r>
              <a:rPr lang="en-US" sz="3200" dirty="0" smtClean="0"/>
              <a:t>.</a:t>
            </a:r>
          </a:p>
          <a:p>
            <a:pPr marL="457200" indent="-457200" fontAlgn="base">
              <a:buFont typeface="Arial" charset="0"/>
              <a:buChar char="•"/>
            </a:pPr>
            <a:endParaRPr lang="en-US" sz="2000" dirty="0"/>
          </a:p>
          <a:p>
            <a:pPr marL="457200" indent="-457200" fontAlgn="base">
              <a:buFont typeface="Arial" charset="0"/>
              <a:buChar char="•"/>
            </a:pPr>
            <a:r>
              <a:rPr lang="en-US" sz="3200" b="1" dirty="0"/>
              <a:t>THE FIGURE LEGEND SHOULD INDICATE WHAT THE ERROR BARS REPRESENT!</a:t>
            </a:r>
            <a:endParaRPr lang="en-US" sz="3200"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13265" r="18179"/>
          <a:stretch/>
        </p:blipFill>
        <p:spPr>
          <a:xfrm>
            <a:off x="258871" y="1105831"/>
            <a:ext cx="5837129" cy="2152911"/>
          </a:xfrm>
          <a:prstGeom prst="rect">
            <a:avLst/>
          </a:prstGeom>
        </p:spPr>
      </p:pic>
    </p:spTree>
    <p:extLst>
      <p:ext uri="{BB962C8B-B14F-4D97-AF65-F5344CB8AC3E}">
        <p14:creationId xmlns:p14="http://schemas.microsoft.com/office/powerpoint/2010/main" val="186675005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Covariance and Correlation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4771" y="1297488"/>
            <a:ext cx="7222873" cy="2911180"/>
          </a:xfrm>
          <a:prstGeom prst="rect">
            <a:avLst/>
          </a:prstGeom>
        </p:spPr>
      </p:pic>
    </p:spTree>
    <p:extLst>
      <p:ext uri="{BB962C8B-B14F-4D97-AF65-F5344CB8AC3E}">
        <p14:creationId xmlns:p14="http://schemas.microsoft.com/office/powerpoint/2010/main" val="16649175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Covariance and Correlation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2914" y="1064854"/>
            <a:ext cx="9695145" cy="5663884"/>
          </a:xfrm>
          <a:prstGeom prst="rect">
            <a:avLst/>
          </a:prstGeom>
        </p:spPr>
      </p:pic>
    </p:spTree>
    <p:extLst>
      <p:ext uri="{BB962C8B-B14F-4D97-AF65-F5344CB8AC3E}">
        <p14:creationId xmlns:p14="http://schemas.microsoft.com/office/powerpoint/2010/main" val="49861298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Covariance and Correlation</a:t>
            </a:r>
          </a:p>
        </p:txBody>
      </p:sp>
      <mc:AlternateContent xmlns:mc="http://schemas.openxmlformats.org/markup-compatibility/2006" xmlns:a14="http://schemas.microsoft.com/office/drawing/2010/main">
        <mc:Choice Requires="a14">
          <p:sp>
            <p:nvSpPr>
              <p:cNvPr id="4" name="Rectangle 3"/>
              <p:cNvSpPr/>
              <p:nvPr/>
            </p:nvSpPr>
            <p:spPr>
              <a:xfrm>
                <a:off x="337626" y="1246278"/>
                <a:ext cx="11282288" cy="4914038"/>
              </a:xfrm>
              <a:prstGeom prst="rect">
                <a:avLst/>
              </a:prstGeom>
            </p:spPr>
            <p:txBody>
              <a:bodyPr wrap="square">
                <a:spAutoFit/>
              </a:bodyPr>
              <a:lstStyle/>
              <a:p>
                <a:pPr fontAlgn="base"/>
                <a:r>
                  <a:rPr lang="en-US" sz="2800" dirty="0" smtClean="0">
                    <a:latin typeface="inherit" charset="0"/>
                  </a:rPr>
                  <a:t>The </a:t>
                </a:r>
                <a:r>
                  <a:rPr lang="en-US" sz="2800" dirty="0">
                    <a:latin typeface="inherit" charset="0"/>
                  </a:rPr>
                  <a:t>covariance shows the extent to which the two variables are not statistically independent </a:t>
                </a:r>
              </a:p>
              <a:p>
                <a:pPr fontAlgn="base"/>
                <a:endParaRPr lang="en-US" sz="2800" dirty="0" smtClean="0">
                  <a:latin typeface="STIXGeneral-Italic" charset="0"/>
                </a:endParaRPr>
              </a:p>
              <a:p>
                <a:pPr fontAlgn="base"/>
                <a14:m>
                  <m:oMathPara xmlns:m="http://schemas.openxmlformats.org/officeDocument/2006/math">
                    <m:oMathParaPr>
                      <m:jc m:val="centerGroup"/>
                    </m:oMathParaPr>
                    <m:oMath xmlns:m="http://schemas.openxmlformats.org/officeDocument/2006/math">
                      <m:r>
                        <a:rPr lang="en-US" sz="2800" b="0" i="1" smtClean="0">
                          <a:latin typeface="Cambria Math" charset="0"/>
                        </a:rPr>
                        <m:t>𝑐𝑜𝑣</m:t>
                      </m:r>
                      <m:d>
                        <m:dPr>
                          <m:ctrlPr>
                            <a:rPr lang="en-US" sz="2800" b="0" i="1" smtClean="0">
                              <a:latin typeface="Cambria Math" charset="0"/>
                            </a:rPr>
                          </m:ctrlPr>
                        </m:dPr>
                        <m:e>
                          <m:r>
                            <a:rPr lang="en-US" sz="2800" b="0" i="1" smtClean="0">
                              <a:latin typeface="Cambria Math" charset="0"/>
                            </a:rPr>
                            <m:t>𝑋</m:t>
                          </m:r>
                          <m:r>
                            <a:rPr lang="en-US" sz="2800" b="0" i="1" smtClean="0">
                              <a:latin typeface="Cambria Math" charset="0"/>
                            </a:rPr>
                            <m:t>,</m:t>
                          </m:r>
                          <m:r>
                            <a:rPr lang="en-US" sz="2800" b="0" i="1" smtClean="0">
                              <a:latin typeface="Cambria Math" charset="0"/>
                            </a:rPr>
                            <m:t>𝑌</m:t>
                          </m:r>
                        </m:e>
                      </m:d>
                      <m:r>
                        <a:rPr lang="en-US" sz="2800" b="0" i="1" smtClean="0">
                          <a:latin typeface="Cambria Math" charset="0"/>
                        </a:rPr>
                        <m:t>=</m:t>
                      </m:r>
                      <m:f>
                        <m:fPr>
                          <m:ctrlPr>
                            <a:rPr lang="mr-IN" sz="2800" b="0" i="1" smtClean="0">
                              <a:latin typeface="Cambria Math" charset="0"/>
                            </a:rPr>
                          </m:ctrlPr>
                        </m:fPr>
                        <m:num>
                          <m:nary>
                            <m:naryPr>
                              <m:chr m:val="∑"/>
                              <m:ctrlPr>
                                <a:rPr lang="is-IS" sz="2800" b="0" i="1" smtClean="0">
                                  <a:latin typeface="Cambria Math" charset="0"/>
                                </a:rPr>
                              </m:ctrlPr>
                            </m:naryPr>
                            <m:sub>
                              <m:r>
                                <m:rPr>
                                  <m:brk m:alnAt="23"/>
                                </m:rPr>
                                <a:rPr lang="en-US" sz="2800" b="0" i="1" smtClean="0">
                                  <a:latin typeface="Cambria Math" charset="0"/>
                                </a:rPr>
                                <m:t>𝑖</m:t>
                              </m:r>
                              <m:r>
                                <a:rPr lang="en-US" sz="2800" b="0" i="1" smtClean="0">
                                  <a:latin typeface="Cambria Math" charset="0"/>
                                </a:rPr>
                                <m:t>=1</m:t>
                              </m:r>
                            </m:sub>
                            <m:sup>
                              <m:r>
                                <a:rPr lang="en-US" sz="2800" b="0" i="1" smtClean="0">
                                  <a:latin typeface="Cambria Math" charset="0"/>
                                </a:rPr>
                                <m:t>𝑛</m:t>
                              </m:r>
                            </m:sup>
                            <m:e>
                              <m:d>
                                <m:dPr>
                                  <m:ctrlPr>
                                    <a:rPr lang="mr-IN" sz="2800" i="1">
                                      <a:latin typeface="Cambria Math" charset="0"/>
                                    </a:rPr>
                                  </m:ctrlPr>
                                </m:dPr>
                                <m:e>
                                  <m:sSub>
                                    <m:sSubPr>
                                      <m:ctrlPr>
                                        <a:rPr lang="en-US" sz="2800" i="1">
                                          <a:latin typeface="Cambria Math" charset="0"/>
                                        </a:rPr>
                                      </m:ctrlPr>
                                    </m:sSubPr>
                                    <m:e>
                                      <m:r>
                                        <a:rPr lang="en-US" sz="2800" i="1">
                                          <a:latin typeface="Cambria Math" charset="0"/>
                                        </a:rPr>
                                        <m:t>𝑋</m:t>
                                      </m:r>
                                    </m:e>
                                    <m:sub>
                                      <m:r>
                                        <a:rPr lang="en-US" sz="2800" i="1">
                                          <a:latin typeface="Cambria Math" charset="0"/>
                                        </a:rPr>
                                        <m:t>𝑖</m:t>
                                      </m:r>
                                    </m:sub>
                                  </m:sSub>
                                  <m:r>
                                    <a:rPr lang="en-US" sz="2800" i="1">
                                      <a:latin typeface="Cambria Math" charset="0"/>
                                    </a:rPr>
                                    <m:t>−</m:t>
                                  </m:r>
                                  <m:acc>
                                    <m:accPr>
                                      <m:chr m:val="̅"/>
                                      <m:ctrlPr>
                                        <a:rPr lang="en-US" sz="2800" i="1">
                                          <a:latin typeface="Cambria Math" charset="0"/>
                                        </a:rPr>
                                      </m:ctrlPr>
                                    </m:accPr>
                                    <m:e>
                                      <m:r>
                                        <a:rPr lang="en-US" sz="2800" i="1">
                                          <a:latin typeface="Cambria Math" charset="0"/>
                                        </a:rPr>
                                        <m:t>𝑋</m:t>
                                      </m:r>
                                    </m:e>
                                  </m:acc>
                                </m:e>
                              </m:d>
                              <m:d>
                                <m:dPr>
                                  <m:ctrlPr>
                                    <a:rPr lang="mr-IN" sz="2800" i="1">
                                      <a:latin typeface="Cambria Math" charset="0"/>
                                    </a:rPr>
                                  </m:ctrlPr>
                                </m:dPr>
                                <m:e>
                                  <m:sSub>
                                    <m:sSubPr>
                                      <m:ctrlPr>
                                        <a:rPr lang="en-US" sz="2800" i="1">
                                          <a:latin typeface="Cambria Math" charset="0"/>
                                        </a:rPr>
                                      </m:ctrlPr>
                                    </m:sSubPr>
                                    <m:e>
                                      <m:r>
                                        <a:rPr lang="en-US" sz="2800" b="0" i="1" smtClean="0">
                                          <a:latin typeface="Cambria Math" charset="0"/>
                                        </a:rPr>
                                        <m:t>𝑌</m:t>
                                      </m:r>
                                    </m:e>
                                    <m:sub>
                                      <m:r>
                                        <a:rPr lang="en-US" sz="2800" i="1">
                                          <a:latin typeface="Cambria Math" charset="0"/>
                                        </a:rPr>
                                        <m:t>𝑖</m:t>
                                      </m:r>
                                    </m:sub>
                                  </m:sSub>
                                  <m:r>
                                    <a:rPr lang="en-US" sz="2800" i="1">
                                      <a:latin typeface="Cambria Math" charset="0"/>
                                    </a:rPr>
                                    <m:t>−</m:t>
                                  </m:r>
                                  <m:acc>
                                    <m:accPr>
                                      <m:chr m:val="̅"/>
                                      <m:ctrlPr>
                                        <a:rPr lang="en-US" sz="2800" i="1">
                                          <a:latin typeface="Cambria Math" charset="0"/>
                                        </a:rPr>
                                      </m:ctrlPr>
                                    </m:accPr>
                                    <m:e>
                                      <m:r>
                                        <a:rPr lang="en-US" sz="2800" b="0" i="1" smtClean="0">
                                          <a:latin typeface="Cambria Math" charset="0"/>
                                        </a:rPr>
                                        <m:t>𝑌</m:t>
                                      </m:r>
                                    </m:e>
                                  </m:acc>
                                </m:e>
                              </m:d>
                            </m:e>
                          </m:nary>
                        </m:num>
                        <m:den>
                          <m:r>
                            <a:rPr lang="en-US" sz="2800" b="0" i="1" smtClean="0">
                              <a:latin typeface="Cambria Math" charset="0"/>
                            </a:rPr>
                            <m:t>𝑛</m:t>
                          </m:r>
                          <m:r>
                            <a:rPr lang="en-US" sz="2800" b="0" i="1" smtClean="0">
                              <a:latin typeface="Cambria Math" charset="0"/>
                            </a:rPr>
                            <m:t>−1</m:t>
                          </m:r>
                        </m:den>
                      </m:f>
                    </m:oMath>
                  </m:oMathPara>
                </a14:m>
                <a:endParaRPr lang="en-US" sz="2800" dirty="0">
                  <a:latin typeface="STIXGeneral-Italic" charset="0"/>
                </a:endParaRPr>
              </a:p>
              <a:p>
                <a:pPr fontAlgn="base"/>
                <a:endParaRPr lang="en-US" sz="2800" dirty="0" smtClean="0">
                  <a:latin typeface="inherit" charset="0"/>
                </a:endParaRPr>
              </a:p>
              <a:p>
                <a:pPr fontAlgn="base"/>
                <a:r>
                  <a:rPr lang="en-US" sz="2800" dirty="0" smtClean="0">
                    <a:latin typeface="inherit" charset="0"/>
                  </a:rPr>
                  <a:t>The </a:t>
                </a:r>
                <a:r>
                  <a:rPr lang="en-US" sz="2800" dirty="0">
                    <a:latin typeface="inherit" charset="0"/>
                  </a:rPr>
                  <a:t>correlation is the covariance, standardized to fall between -1 and 1. </a:t>
                </a:r>
              </a:p>
              <a:p>
                <a:pPr fontAlgn="base"/>
                <a:endParaRPr lang="en-US" sz="2800" dirty="0" smtClean="0">
                  <a:latin typeface="STIXGeneral-Italic" charset="0"/>
                </a:endParaRPr>
              </a:p>
              <a:p>
                <a:pPr fontAlgn="base"/>
                <a14:m>
                  <m:oMathPara xmlns:m="http://schemas.openxmlformats.org/officeDocument/2006/math">
                    <m:oMathParaPr>
                      <m:jc m:val="centerGroup"/>
                    </m:oMathParaPr>
                    <m:oMath xmlns:m="http://schemas.openxmlformats.org/officeDocument/2006/math">
                      <m:r>
                        <a:rPr lang="en-US" sz="2800" b="0" i="1" smtClean="0">
                          <a:latin typeface="Cambria Math" charset="0"/>
                        </a:rPr>
                        <m:t>𝑟</m:t>
                      </m:r>
                      <m:d>
                        <m:dPr>
                          <m:ctrlPr>
                            <a:rPr lang="en-US" sz="2800" i="1">
                              <a:latin typeface="Cambria Math" charset="0"/>
                            </a:rPr>
                          </m:ctrlPr>
                        </m:dPr>
                        <m:e>
                          <m:r>
                            <a:rPr lang="en-US" sz="2800" i="1">
                              <a:latin typeface="Cambria Math" charset="0"/>
                            </a:rPr>
                            <m:t>𝑋</m:t>
                          </m:r>
                          <m:r>
                            <a:rPr lang="en-US" sz="2800" i="1">
                              <a:latin typeface="Cambria Math" charset="0"/>
                            </a:rPr>
                            <m:t>,</m:t>
                          </m:r>
                          <m:r>
                            <a:rPr lang="en-US" sz="2800" i="1">
                              <a:latin typeface="Cambria Math" charset="0"/>
                            </a:rPr>
                            <m:t>𝑌</m:t>
                          </m:r>
                        </m:e>
                      </m:d>
                      <m:r>
                        <a:rPr lang="en-US" sz="2800" i="1">
                          <a:latin typeface="Cambria Math" charset="0"/>
                        </a:rPr>
                        <m:t>=</m:t>
                      </m:r>
                      <m:f>
                        <m:fPr>
                          <m:ctrlPr>
                            <a:rPr lang="mr-IN" sz="2800" i="1">
                              <a:latin typeface="Cambria Math" charset="0"/>
                            </a:rPr>
                          </m:ctrlPr>
                        </m:fPr>
                        <m:num>
                          <m:r>
                            <a:rPr lang="en-US" sz="2800" b="0" i="1" smtClean="0">
                              <a:latin typeface="Cambria Math" charset="0"/>
                            </a:rPr>
                            <m:t>𝑐𝑜𝑣</m:t>
                          </m:r>
                          <m:r>
                            <a:rPr lang="en-US" sz="2800" b="0" i="1" smtClean="0">
                              <a:latin typeface="Cambria Math" charset="0"/>
                            </a:rPr>
                            <m:t>(</m:t>
                          </m:r>
                          <m:r>
                            <a:rPr lang="en-US" sz="2800" b="0" i="1" smtClean="0">
                              <a:latin typeface="Cambria Math" charset="0"/>
                            </a:rPr>
                            <m:t>𝑋</m:t>
                          </m:r>
                          <m:r>
                            <a:rPr lang="en-US" sz="2800" b="0" i="1" smtClean="0">
                              <a:latin typeface="Cambria Math" charset="0"/>
                            </a:rPr>
                            <m:t>,</m:t>
                          </m:r>
                          <m:r>
                            <a:rPr lang="en-US" sz="2800" b="0" i="1" smtClean="0">
                              <a:latin typeface="Cambria Math" charset="0"/>
                            </a:rPr>
                            <m:t>𝑌</m:t>
                          </m:r>
                          <m:r>
                            <a:rPr lang="en-US" sz="2800" b="0" i="1" smtClean="0">
                              <a:latin typeface="Cambria Math" charset="0"/>
                            </a:rPr>
                            <m:t>)</m:t>
                          </m:r>
                        </m:num>
                        <m:den>
                          <m:sSub>
                            <m:sSubPr>
                              <m:ctrlPr>
                                <a:rPr lang="en-US" sz="2800" i="1" smtClean="0">
                                  <a:latin typeface="Cambria Math" charset="0"/>
                                </a:rPr>
                              </m:ctrlPr>
                            </m:sSubPr>
                            <m:e>
                              <m:r>
                                <a:rPr lang="en-US" sz="2800" b="0" i="1" smtClean="0">
                                  <a:latin typeface="Cambria Math" charset="0"/>
                                </a:rPr>
                                <m:t>𝑠</m:t>
                              </m:r>
                            </m:e>
                            <m:sub>
                              <m:r>
                                <a:rPr lang="en-US" sz="2800" b="0" i="1" smtClean="0">
                                  <a:latin typeface="Cambria Math" charset="0"/>
                                </a:rPr>
                                <m:t>𝑥</m:t>
                              </m:r>
                            </m:sub>
                          </m:sSub>
                          <m:sSub>
                            <m:sSubPr>
                              <m:ctrlPr>
                                <a:rPr lang="en-US" sz="2800" i="1" smtClean="0">
                                  <a:latin typeface="Cambria Math" charset="0"/>
                                </a:rPr>
                              </m:ctrlPr>
                            </m:sSubPr>
                            <m:e>
                              <m:r>
                                <a:rPr lang="en-US" sz="2800" b="0" i="1" smtClean="0">
                                  <a:latin typeface="Cambria Math" charset="0"/>
                                </a:rPr>
                                <m:t>𝑠</m:t>
                              </m:r>
                            </m:e>
                            <m:sub>
                              <m:r>
                                <a:rPr lang="en-US" sz="2800" b="0" i="1" smtClean="0">
                                  <a:latin typeface="Cambria Math" charset="0"/>
                                </a:rPr>
                                <m:t>𝑦</m:t>
                              </m:r>
                            </m:sub>
                          </m:sSub>
                        </m:den>
                      </m:f>
                    </m:oMath>
                  </m:oMathPara>
                </a14:m>
                <a:r>
                  <a:rPr lang="en-US" sz="2800" dirty="0"/>
                  <a:t/>
                </a:r>
                <a:br>
                  <a:rPr lang="en-US" sz="2800" dirty="0"/>
                </a:br>
                <a:endParaRPr lang="en-US" sz="2800" dirty="0"/>
              </a:p>
            </p:txBody>
          </p:sp>
        </mc:Choice>
        <mc:Fallback xmlns="">
          <p:sp>
            <p:nvSpPr>
              <p:cNvPr id="4" name="Rectangle 3"/>
              <p:cNvSpPr>
                <a:spLocks noRot="1" noChangeAspect="1" noMove="1" noResize="1" noEditPoints="1" noAdjustHandles="1" noChangeArrowheads="1" noChangeShapeType="1" noTextEdit="1"/>
              </p:cNvSpPr>
              <p:nvPr/>
            </p:nvSpPr>
            <p:spPr>
              <a:xfrm>
                <a:off x="337626" y="1246278"/>
                <a:ext cx="11282288" cy="4914038"/>
              </a:xfrm>
              <a:prstGeom prst="rect">
                <a:avLst/>
              </a:prstGeom>
              <a:blipFill rotWithShape="0">
                <a:blip r:embed="rId2"/>
                <a:stretch>
                  <a:fillRect l="-1080" t="-1239" r="-162"/>
                </a:stretch>
              </a:blipFill>
            </p:spPr>
            <p:txBody>
              <a:bodyPr/>
              <a:lstStyle/>
              <a:p>
                <a:r>
                  <a:rPr lang="en-US">
                    <a:noFill/>
                  </a:rPr>
                  <a:t> </a:t>
                </a:r>
              </a:p>
            </p:txBody>
          </p:sp>
        </mc:Fallback>
      </mc:AlternateContent>
    </p:spTree>
    <p:extLst>
      <p:ext uri="{BB962C8B-B14F-4D97-AF65-F5344CB8AC3E}">
        <p14:creationId xmlns:p14="http://schemas.microsoft.com/office/powerpoint/2010/main" val="86656475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smtClean="0">
                <a:solidFill>
                  <a:schemeClr val="bg1"/>
                </a:solidFill>
              </a:rPr>
              <a:t>Biological examples of correlations</a:t>
            </a:r>
            <a:endParaRPr lang="en-US" b="1" dirty="0">
              <a:solidFill>
                <a:schemeClr val="bg1"/>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7618" y="1020323"/>
            <a:ext cx="10053711" cy="5656305"/>
          </a:xfrm>
          <a:prstGeom prst="rect">
            <a:avLst/>
          </a:prstGeom>
        </p:spPr>
      </p:pic>
    </p:spTree>
    <p:extLst>
      <p:ext uri="{BB962C8B-B14F-4D97-AF65-F5344CB8AC3E}">
        <p14:creationId xmlns:p14="http://schemas.microsoft.com/office/powerpoint/2010/main" val="15856233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smtClean="0">
                <a:solidFill>
                  <a:schemeClr val="bg1"/>
                </a:solidFill>
              </a:rPr>
              <a:t>Today</a:t>
            </a:r>
            <a:endParaRPr lang="en-US" b="1" dirty="0">
              <a:solidFill>
                <a:schemeClr val="bg1"/>
              </a:solidFill>
            </a:endParaRPr>
          </a:p>
        </p:txBody>
      </p:sp>
      <p:sp>
        <p:nvSpPr>
          <p:cNvPr id="4" name="Rectangle 3"/>
          <p:cNvSpPr/>
          <p:nvPr/>
        </p:nvSpPr>
        <p:spPr>
          <a:xfrm>
            <a:off x="204396" y="1787531"/>
            <a:ext cx="11801138" cy="2554545"/>
          </a:xfrm>
          <a:prstGeom prst="rect">
            <a:avLst/>
          </a:prstGeom>
        </p:spPr>
        <p:txBody>
          <a:bodyPr wrap="square">
            <a:spAutoFit/>
          </a:bodyPr>
          <a:lstStyle/>
          <a:p>
            <a:pPr marL="742950" indent="-742950" fontAlgn="base">
              <a:buFont typeface="+mj-lt"/>
              <a:buAutoNum type="arabicPeriod"/>
            </a:pPr>
            <a:r>
              <a:rPr lang="en-US" sz="4000" dirty="0" smtClean="0"/>
              <a:t>Terminology</a:t>
            </a:r>
            <a:endParaRPr lang="en-US" sz="4000" dirty="0"/>
          </a:p>
          <a:p>
            <a:pPr marL="742950" indent="-742950" fontAlgn="base">
              <a:buFont typeface="+mj-lt"/>
              <a:buAutoNum type="arabicPeriod"/>
            </a:pPr>
            <a:r>
              <a:rPr lang="en-US" sz="4000" dirty="0"/>
              <a:t>Summarizing </a:t>
            </a:r>
            <a:r>
              <a:rPr lang="en-US" sz="4000" dirty="0" smtClean="0"/>
              <a:t>Data</a:t>
            </a:r>
            <a:endParaRPr lang="en-US" sz="4000" dirty="0"/>
          </a:p>
          <a:p>
            <a:pPr marL="742950" indent="-742950" fontAlgn="base">
              <a:buFont typeface="+mj-lt"/>
              <a:buAutoNum type="arabicPeriod"/>
            </a:pPr>
            <a:r>
              <a:rPr lang="en-US" sz="4000" dirty="0"/>
              <a:t>Central Limit </a:t>
            </a:r>
            <a:r>
              <a:rPr lang="en-US" sz="4000" dirty="0" smtClean="0"/>
              <a:t>Theorem</a:t>
            </a:r>
            <a:endParaRPr lang="en-US" sz="4000" dirty="0"/>
          </a:p>
          <a:p>
            <a:pPr marL="742950" indent="-742950" fontAlgn="base">
              <a:buFont typeface="+mj-lt"/>
              <a:buAutoNum type="arabicPeriod"/>
            </a:pPr>
            <a:r>
              <a:rPr lang="en-US" sz="4000" dirty="0"/>
              <a:t>Covariance and Correlation</a:t>
            </a:r>
          </a:p>
        </p:txBody>
      </p:sp>
    </p:spTree>
    <p:extLst>
      <p:ext uri="{BB962C8B-B14F-4D97-AF65-F5344CB8AC3E}">
        <p14:creationId xmlns:p14="http://schemas.microsoft.com/office/powerpoint/2010/main" val="184737590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a:solidFill>
                  <a:schemeClr val="bg1"/>
                </a:solidFill>
              </a:rPr>
              <a:t>Your turn</a:t>
            </a:r>
          </a:p>
        </p:txBody>
      </p:sp>
      <p:sp>
        <p:nvSpPr>
          <p:cNvPr id="6" name="Rectangle 5"/>
          <p:cNvSpPr/>
          <p:nvPr/>
        </p:nvSpPr>
        <p:spPr>
          <a:xfrm>
            <a:off x="242170" y="1086291"/>
            <a:ext cx="11519770" cy="4031873"/>
          </a:xfrm>
          <a:prstGeom prst="rect">
            <a:avLst/>
          </a:prstGeom>
        </p:spPr>
        <p:txBody>
          <a:bodyPr wrap="square">
            <a:spAutoFit/>
          </a:bodyPr>
          <a:lstStyle/>
          <a:p>
            <a:pPr marL="457200" indent="-457200" fontAlgn="base">
              <a:buFont typeface="Arial" charset="0"/>
              <a:buChar char="•"/>
            </a:pPr>
            <a:r>
              <a:rPr lang="en-US" sz="3200" dirty="0" smtClean="0"/>
              <a:t>Lets </a:t>
            </a:r>
            <a:r>
              <a:rPr lang="en-US" sz="3200" dirty="0"/>
              <a:t>demonstrate </a:t>
            </a:r>
            <a:r>
              <a:rPr lang="en-US" sz="3200" dirty="0" smtClean="0"/>
              <a:t>that the means of samples </a:t>
            </a:r>
            <a:r>
              <a:rPr lang="en-US" sz="3200" dirty="0"/>
              <a:t>from an exponential distribution </a:t>
            </a:r>
            <a:r>
              <a:rPr lang="en-US" sz="3200" dirty="0" smtClean="0"/>
              <a:t>are </a:t>
            </a:r>
            <a:r>
              <a:rPr lang="en-US" sz="3200" dirty="0"/>
              <a:t>normally distributed.</a:t>
            </a:r>
          </a:p>
          <a:p>
            <a:pPr fontAlgn="base"/>
            <a:endParaRPr lang="en-US" sz="3200" dirty="0" smtClean="0"/>
          </a:p>
          <a:p>
            <a:pPr lvl="2" fontAlgn="base"/>
            <a:r>
              <a:rPr lang="en-US" sz="3200" dirty="0" smtClean="0"/>
              <a:t>You </a:t>
            </a:r>
            <a:r>
              <a:rPr lang="en-US" sz="3200" dirty="0"/>
              <a:t>will need:</a:t>
            </a:r>
            <a:br>
              <a:rPr lang="en-US" sz="3200" dirty="0"/>
            </a:br>
            <a:r>
              <a:rPr lang="en-US" sz="3200" dirty="0" err="1" smtClean="0">
                <a:latin typeface="Andale Mono" charset="0"/>
                <a:ea typeface="Andale Mono" charset="0"/>
                <a:cs typeface="Andale Mono" charset="0"/>
              </a:rPr>
              <a:t>rexp</a:t>
            </a:r>
            <a:r>
              <a:rPr lang="en-US" sz="3200" dirty="0" smtClean="0">
                <a:latin typeface="Andale Mono" charset="0"/>
                <a:ea typeface="Andale Mono" charset="0"/>
                <a:cs typeface="Andale Mono" charset="0"/>
              </a:rPr>
              <a:t>, </a:t>
            </a:r>
            <a:r>
              <a:rPr lang="en-US" sz="3200" dirty="0" err="1" smtClean="0">
                <a:latin typeface="Andale Mono" charset="0"/>
                <a:ea typeface="Andale Mono" charset="0"/>
                <a:cs typeface="Andale Mono" charset="0"/>
              </a:rPr>
              <a:t>hist</a:t>
            </a:r>
            <a:r>
              <a:rPr lang="en-US" sz="3200" dirty="0" smtClean="0">
                <a:latin typeface="Andale Mono" charset="0"/>
                <a:ea typeface="Andale Mono" charset="0"/>
                <a:cs typeface="Andale Mono" charset="0"/>
              </a:rPr>
              <a:t>, mean</a:t>
            </a:r>
            <a:r>
              <a:rPr lang="en-US" sz="3200" dirty="0"/>
              <a:t/>
            </a:r>
            <a:br>
              <a:rPr lang="en-US" sz="3200" dirty="0"/>
            </a:br>
            <a:endParaRPr lang="en-US" sz="3200" dirty="0"/>
          </a:p>
          <a:p>
            <a:pPr lvl="2" fontAlgn="base"/>
            <a:r>
              <a:rPr lang="en-US" sz="3200" dirty="0" smtClean="0"/>
              <a:t>Might use:</a:t>
            </a:r>
          </a:p>
          <a:p>
            <a:pPr lvl="2" fontAlgn="base"/>
            <a:r>
              <a:rPr lang="en-US" sz="3200" dirty="0" smtClean="0">
                <a:latin typeface="Andale Mono" charset="0"/>
                <a:ea typeface="Andale Mono" charset="0"/>
                <a:cs typeface="Andale Mono" charset="0"/>
              </a:rPr>
              <a:t>for, sample</a:t>
            </a:r>
            <a:endParaRPr lang="en-US" sz="3200" dirty="0">
              <a:latin typeface="Andale Mono" charset="0"/>
              <a:ea typeface="Andale Mono" charset="0"/>
              <a:cs typeface="Andale Mono" charset="0"/>
            </a:endParaRPr>
          </a:p>
        </p:txBody>
      </p:sp>
    </p:spTree>
    <p:extLst>
      <p:ext uri="{BB962C8B-B14F-4D97-AF65-F5344CB8AC3E}">
        <p14:creationId xmlns:p14="http://schemas.microsoft.com/office/powerpoint/2010/main" val="201807351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normAutofit/>
          </a:bodyPr>
          <a:lstStyle/>
          <a:p>
            <a:pPr algn="ctr"/>
            <a:r>
              <a:rPr lang="en-US" b="1" dirty="0" smtClean="0">
                <a:solidFill>
                  <a:schemeClr val="bg1"/>
                </a:solidFill>
              </a:rPr>
              <a:t>For Thursday</a:t>
            </a:r>
            <a:endParaRPr lang="en-US" b="1" dirty="0">
              <a:solidFill>
                <a:schemeClr val="bg1"/>
              </a:solidFill>
            </a:endParaRPr>
          </a:p>
        </p:txBody>
      </p:sp>
      <p:sp>
        <p:nvSpPr>
          <p:cNvPr id="6" name="Rectangle 5"/>
          <p:cNvSpPr/>
          <p:nvPr/>
        </p:nvSpPr>
        <p:spPr>
          <a:xfrm>
            <a:off x="242170" y="1086291"/>
            <a:ext cx="11519770" cy="4031873"/>
          </a:xfrm>
          <a:prstGeom prst="rect">
            <a:avLst/>
          </a:prstGeom>
        </p:spPr>
        <p:txBody>
          <a:bodyPr wrap="square">
            <a:spAutoFit/>
          </a:bodyPr>
          <a:lstStyle/>
          <a:p>
            <a:pPr marL="514350" indent="-514350" fontAlgn="base">
              <a:buFont typeface="+mj-lt"/>
              <a:buAutoNum type="arabicPeriod"/>
            </a:pPr>
            <a:r>
              <a:rPr lang="en-US" sz="3200" dirty="0"/>
              <a:t>Read chapters </a:t>
            </a:r>
            <a:r>
              <a:rPr lang="en-US" sz="3200" dirty="0" smtClean="0"/>
              <a:t>3 </a:t>
            </a:r>
            <a:r>
              <a:rPr lang="en-US" sz="3200" dirty="0"/>
              <a:t>and </a:t>
            </a:r>
            <a:r>
              <a:rPr lang="en-US" sz="3200" dirty="0" smtClean="0"/>
              <a:t>4 </a:t>
            </a:r>
            <a:r>
              <a:rPr lang="en-US" sz="3200" dirty="0"/>
              <a:t>of </a:t>
            </a:r>
            <a:r>
              <a:rPr lang="en-US" sz="3200" dirty="0" smtClean="0"/>
              <a:t>WS</a:t>
            </a:r>
            <a:endParaRPr lang="en-US" sz="3200" dirty="0"/>
          </a:p>
          <a:p>
            <a:pPr marL="514350" indent="-514350" fontAlgn="base">
              <a:buFont typeface="+mj-lt"/>
              <a:buAutoNum type="arabicPeriod"/>
            </a:pPr>
            <a:r>
              <a:rPr lang="en-US" sz="3200" dirty="0" smtClean="0"/>
              <a:t>Install </a:t>
            </a:r>
            <a:r>
              <a:rPr lang="en-US" sz="3200" dirty="0"/>
              <a:t>R and </a:t>
            </a:r>
            <a:r>
              <a:rPr lang="en-US" sz="3200" dirty="0" err="1"/>
              <a:t>Rstudio</a:t>
            </a:r>
            <a:r>
              <a:rPr lang="en-US" sz="3200" dirty="0"/>
              <a:t> on a </a:t>
            </a:r>
            <a:r>
              <a:rPr lang="en-US" sz="3200" dirty="0" smtClean="0"/>
              <a:t>laptop</a:t>
            </a:r>
            <a:endParaRPr lang="en-US" sz="3200" dirty="0"/>
          </a:p>
          <a:p>
            <a:pPr marL="514350" indent="-514350" fontAlgn="base">
              <a:buFont typeface="+mj-lt"/>
              <a:buAutoNum type="arabicPeriod"/>
            </a:pPr>
            <a:endParaRPr lang="en-US" sz="3200" dirty="0" smtClean="0"/>
          </a:p>
          <a:p>
            <a:pPr fontAlgn="base"/>
            <a:r>
              <a:rPr lang="en-US" sz="3200" b="1" dirty="0" smtClean="0">
                <a:solidFill>
                  <a:srgbClr val="C00000"/>
                </a:solidFill>
              </a:rPr>
              <a:t>Bring </a:t>
            </a:r>
            <a:r>
              <a:rPr lang="en-US" sz="3200" b="1" dirty="0">
                <a:solidFill>
                  <a:srgbClr val="C00000"/>
                </a:solidFill>
              </a:rPr>
              <a:t>laptop to class</a:t>
            </a:r>
            <a:r>
              <a:rPr lang="en-US" sz="3200" b="1" dirty="0" smtClean="0">
                <a:solidFill>
                  <a:srgbClr val="C00000"/>
                </a:solidFill>
              </a:rPr>
              <a:t>!</a:t>
            </a:r>
          </a:p>
          <a:p>
            <a:pPr fontAlgn="base"/>
            <a:endParaRPr lang="en-US" sz="3200" b="1" dirty="0" smtClean="0">
              <a:solidFill>
                <a:srgbClr val="C00000"/>
              </a:solidFill>
            </a:endParaRPr>
          </a:p>
          <a:p>
            <a:pPr fontAlgn="base"/>
            <a:r>
              <a:rPr lang="en-US" sz="3200" dirty="0"/>
              <a:t>Heath Blackmon</a:t>
            </a:r>
            <a:br>
              <a:rPr lang="en-US" sz="3200" dirty="0"/>
            </a:br>
            <a:r>
              <a:rPr lang="en-US" sz="3200" dirty="0"/>
              <a:t>BSBW 309A</a:t>
            </a:r>
            <a:br>
              <a:rPr lang="en-US" sz="3200" dirty="0"/>
            </a:br>
            <a:r>
              <a:rPr lang="en-US" sz="3200" dirty="0">
                <a:hlinkClick r:id="rId2"/>
              </a:rPr>
              <a:t>coleoguy@gmail.com</a:t>
            </a:r>
            <a:endParaRPr lang="en-US" sz="3200" dirty="0">
              <a:solidFill>
                <a:srgbClr val="C00000"/>
              </a:solidFill>
            </a:endParaRPr>
          </a:p>
        </p:txBody>
      </p:sp>
    </p:spTree>
    <p:extLst>
      <p:ext uri="{BB962C8B-B14F-4D97-AF65-F5344CB8AC3E}">
        <p14:creationId xmlns:p14="http://schemas.microsoft.com/office/powerpoint/2010/main" val="18963961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a:solidFill>
                  <a:schemeClr val="bg1"/>
                </a:solidFill>
              </a:rPr>
              <a:t>Populations and Samples</a:t>
            </a:r>
          </a:p>
        </p:txBody>
      </p:sp>
      <p:sp>
        <p:nvSpPr>
          <p:cNvPr id="4" name="Rectangle 3"/>
          <p:cNvSpPr/>
          <p:nvPr/>
        </p:nvSpPr>
        <p:spPr>
          <a:xfrm>
            <a:off x="145326" y="1073548"/>
            <a:ext cx="11679244" cy="4524315"/>
          </a:xfrm>
          <a:prstGeom prst="rect">
            <a:avLst/>
          </a:prstGeom>
        </p:spPr>
        <p:txBody>
          <a:bodyPr wrap="square">
            <a:spAutoFit/>
          </a:bodyPr>
          <a:lstStyle/>
          <a:p>
            <a:pPr marL="571500" indent="-571500" fontAlgn="base">
              <a:buFont typeface="Arial" charset="0"/>
              <a:buChar char="•"/>
            </a:pPr>
            <a:r>
              <a:rPr lang="en-US" sz="3600" b="1" dirty="0" smtClean="0"/>
              <a:t>Populations</a:t>
            </a:r>
            <a:r>
              <a:rPr lang="en-US" sz="3600" dirty="0"/>
              <a:t/>
            </a:r>
            <a:br>
              <a:rPr lang="en-US" sz="3600" dirty="0"/>
            </a:br>
            <a:r>
              <a:rPr lang="en-US" sz="3600" dirty="0" smtClean="0"/>
              <a:t>Some </a:t>
            </a:r>
            <a:r>
              <a:rPr lang="en-US" sz="3600" dirty="0"/>
              <a:t>sort of group of something - could be anything</a:t>
            </a:r>
          </a:p>
          <a:p>
            <a:pPr marL="1028700" lvl="1" indent="-571500" fontAlgn="base">
              <a:buFont typeface="Arial" charset="0"/>
              <a:buChar char="•"/>
            </a:pPr>
            <a:r>
              <a:rPr lang="en-US" sz="3600" dirty="0" smtClean="0"/>
              <a:t>Undergraduates </a:t>
            </a:r>
            <a:r>
              <a:rPr lang="en-US" sz="3600" dirty="0"/>
              <a:t>at Texas </a:t>
            </a:r>
            <a:r>
              <a:rPr lang="en-US" sz="3600" dirty="0" smtClean="0"/>
              <a:t>A&amp;M</a:t>
            </a:r>
            <a:endParaRPr lang="en-US" sz="3600" dirty="0"/>
          </a:p>
          <a:p>
            <a:pPr marL="1028700" lvl="1" indent="-571500" fontAlgn="base">
              <a:buFont typeface="Arial" charset="0"/>
              <a:buChar char="•"/>
            </a:pPr>
            <a:r>
              <a:rPr lang="en-US" sz="3600" dirty="0" smtClean="0"/>
              <a:t>Jewel </a:t>
            </a:r>
            <a:r>
              <a:rPr lang="en-US" sz="3600" dirty="0"/>
              <a:t>beetles in </a:t>
            </a:r>
            <a:r>
              <a:rPr lang="en-US" sz="3600" dirty="0" smtClean="0"/>
              <a:t>Arizona</a:t>
            </a:r>
            <a:endParaRPr lang="en-US" sz="3600" dirty="0"/>
          </a:p>
          <a:p>
            <a:pPr marL="1028700" lvl="1" indent="-571500" fontAlgn="base">
              <a:buFont typeface="Arial" charset="0"/>
              <a:buChar char="•"/>
            </a:pPr>
            <a:r>
              <a:rPr lang="en-US" sz="3600" dirty="0" smtClean="0"/>
              <a:t>Strain </a:t>
            </a:r>
            <a:r>
              <a:rPr lang="en-US" sz="3600" dirty="0"/>
              <a:t>of flies in the lab </a:t>
            </a:r>
            <a:endParaRPr lang="en-US" sz="3600" dirty="0" smtClean="0"/>
          </a:p>
          <a:p>
            <a:pPr fontAlgn="base"/>
            <a:r>
              <a:rPr lang="en-US" sz="3600" dirty="0" smtClean="0"/>
              <a:t> </a:t>
            </a:r>
            <a:endParaRPr lang="en-US" sz="3600" dirty="0"/>
          </a:p>
          <a:p>
            <a:pPr marL="571500" indent="-571500" fontAlgn="base">
              <a:buFont typeface="Arial" charset="0"/>
              <a:buChar char="•"/>
            </a:pPr>
            <a:r>
              <a:rPr lang="en-US" sz="3600" b="1" dirty="0" smtClean="0"/>
              <a:t>Samples</a:t>
            </a:r>
            <a:endParaRPr lang="en-US" sz="3600" dirty="0"/>
          </a:p>
          <a:p>
            <a:pPr marL="1028700" lvl="1" indent="-571500" fontAlgn="base">
              <a:buFont typeface="Arial" charset="0"/>
              <a:buChar char="•"/>
            </a:pPr>
            <a:r>
              <a:rPr lang="en-US" sz="3600" dirty="0"/>
              <a:t>A subset of individuals drawn from a population </a:t>
            </a:r>
          </a:p>
        </p:txBody>
      </p:sp>
    </p:spTree>
    <p:extLst>
      <p:ext uri="{BB962C8B-B14F-4D97-AF65-F5344CB8AC3E}">
        <p14:creationId xmlns:p14="http://schemas.microsoft.com/office/powerpoint/2010/main" val="19027049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a:solidFill>
                  <a:schemeClr val="bg1"/>
                </a:solidFill>
              </a:rPr>
              <a:t>What is the population?</a:t>
            </a:r>
          </a:p>
        </p:txBody>
      </p:sp>
      <p:sp>
        <p:nvSpPr>
          <p:cNvPr id="4" name="Rectangle 3"/>
          <p:cNvSpPr/>
          <p:nvPr/>
        </p:nvSpPr>
        <p:spPr>
          <a:xfrm>
            <a:off x="195431" y="1225689"/>
            <a:ext cx="11801138" cy="5416868"/>
          </a:xfrm>
          <a:prstGeom prst="rect">
            <a:avLst/>
          </a:prstGeom>
        </p:spPr>
        <p:txBody>
          <a:bodyPr wrap="square">
            <a:spAutoFit/>
          </a:bodyPr>
          <a:lstStyle/>
          <a:p>
            <a:pPr fontAlgn="base"/>
            <a:r>
              <a:rPr lang="en-US" sz="2800" i="1" dirty="0" smtClean="0"/>
              <a:t>We </a:t>
            </a:r>
            <a:r>
              <a:rPr lang="en-US" sz="2800" i="1" dirty="0"/>
              <a:t>wanted to examine any association between the severity of injuries, and the height from which cats fall in high-rise buildings</a:t>
            </a:r>
            <a:r>
              <a:rPr lang="en-US" sz="2800" i="1" dirty="0" smtClean="0"/>
              <a:t>.</a:t>
            </a:r>
          </a:p>
          <a:p>
            <a:pPr fontAlgn="base"/>
            <a:endParaRPr lang="en-US" sz="2800" dirty="0"/>
          </a:p>
          <a:p>
            <a:pPr fontAlgn="base"/>
            <a:r>
              <a:rPr lang="en-US" sz="2800" i="1" dirty="0"/>
              <a:t>In the period between January 1, 1998 and December 12, 2001 at the Clinic of Surgery, </a:t>
            </a:r>
            <a:r>
              <a:rPr lang="en-US" sz="2800" i="1" dirty="0" err="1"/>
              <a:t>Orthopaedics</a:t>
            </a:r>
            <a:r>
              <a:rPr lang="en-US" sz="2800" i="1" dirty="0"/>
              <a:t> and Ophthalmology of the Veterinary Faculty, 119 cats were treated after a fall or jump from a balcony or window, where the owners saw the fall, or where there was a reasonable suspicion that a fall had occurred. Only those cats that fell from the second or higher stories were included. The owners brought the cats for treatment within varying periods of time after the fall (from 30 min to over a month</a:t>
            </a:r>
            <a:r>
              <a:rPr lang="en-US" sz="2800" i="1" dirty="0" smtClean="0"/>
              <a:t>).</a:t>
            </a:r>
          </a:p>
          <a:p>
            <a:pPr fontAlgn="base"/>
            <a:endParaRPr lang="en-US" sz="2400" i="1" dirty="0"/>
          </a:p>
          <a:p>
            <a:pPr fontAlgn="base"/>
            <a:endParaRPr lang="en-US" sz="2400" dirty="0"/>
          </a:p>
          <a:p>
            <a:pPr fontAlgn="base"/>
            <a:r>
              <a:rPr lang="en-US" dirty="0" err="1"/>
              <a:t>Vnuk</a:t>
            </a:r>
            <a:r>
              <a:rPr lang="en-US" dirty="0"/>
              <a:t>, et al. "Feline high-rise syndrome: 119 cases (1998–2001). </a:t>
            </a:r>
            <a:r>
              <a:rPr lang="en-US" i="1" dirty="0"/>
              <a:t>Journal of Feline Medicine &amp; Surgery</a:t>
            </a:r>
            <a:r>
              <a:rPr lang="en-US" dirty="0"/>
              <a:t> 6.5 (2004): 305-312.</a:t>
            </a:r>
          </a:p>
        </p:txBody>
      </p:sp>
    </p:spTree>
    <p:extLst>
      <p:ext uri="{BB962C8B-B14F-4D97-AF65-F5344CB8AC3E}">
        <p14:creationId xmlns:p14="http://schemas.microsoft.com/office/powerpoint/2010/main" val="15753939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a:solidFill>
                  <a:schemeClr val="bg1"/>
                </a:solidFill>
              </a:rPr>
              <a:t>Sampling Considerations</a:t>
            </a:r>
          </a:p>
        </p:txBody>
      </p:sp>
      <p:sp>
        <p:nvSpPr>
          <p:cNvPr id="4" name="Rectangle 3"/>
          <p:cNvSpPr/>
          <p:nvPr/>
        </p:nvSpPr>
        <p:spPr>
          <a:xfrm>
            <a:off x="404812" y="1248912"/>
            <a:ext cx="11344602" cy="4031873"/>
          </a:xfrm>
          <a:prstGeom prst="rect">
            <a:avLst/>
          </a:prstGeom>
        </p:spPr>
        <p:txBody>
          <a:bodyPr wrap="square">
            <a:spAutoFit/>
          </a:bodyPr>
          <a:lstStyle/>
          <a:p>
            <a:pPr fontAlgn="base"/>
            <a:r>
              <a:rPr lang="en-US" sz="3200" b="1" dirty="0" smtClean="0"/>
              <a:t>Target </a:t>
            </a:r>
            <a:r>
              <a:rPr lang="en-US" sz="3200" b="1" dirty="0"/>
              <a:t>population</a:t>
            </a:r>
            <a:endParaRPr lang="en-US" sz="3200" dirty="0"/>
          </a:p>
          <a:p>
            <a:pPr marL="457200" indent="-457200" fontAlgn="base">
              <a:buFont typeface="Arial" charset="0"/>
              <a:buChar char="•"/>
            </a:pPr>
            <a:r>
              <a:rPr lang="en-US" sz="3200" dirty="0"/>
              <a:t>Need to sample a representative </a:t>
            </a:r>
            <a:r>
              <a:rPr lang="en-US" sz="3200" dirty="0" smtClean="0"/>
              <a:t>population</a:t>
            </a:r>
          </a:p>
          <a:p>
            <a:pPr marL="457200" indent="-457200" fontAlgn="base">
              <a:buFont typeface="Arial" charset="0"/>
              <a:buChar char="•"/>
            </a:pPr>
            <a:r>
              <a:rPr lang="en-US" sz="3200" dirty="0" smtClean="0"/>
              <a:t>A </a:t>
            </a:r>
            <a:r>
              <a:rPr lang="en-US" sz="3200" dirty="0"/>
              <a:t>sample of people from College Station, for instance, would probably not be representative of New Yorkers </a:t>
            </a:r>
            <a:endParaRPr lang="en-US" sz="3200" dirty="0" smtClean="0"/>
          </a:p>
          <a:p>
            <a:pPr marL="457200" indent="-457200" fontAlgn="base">
              <a:buFont typeface="Arial" charset="0"/>
              <a:buChar char="•"/>
            </a:pPr>
            <a:endParaRPr lang="en-US" sz="3200" dirty="0"/>
          </a:p>
          <a:p>
            <a:pPr fontAlgn="base"/>
            <a:r>
              <a:rPr lang="en-US" sz="3200" b="1" dirty="0"/>
              <a:t>Sampling Error</a:t>
            </a:r>
            <a:r>
              <a:rPr lang="en-US" sz="3200" dirty="0"/>
              <a:t> </a:t>
            </a:r>
          </a:p>
          <a:p>
            <a:pPr marL="457200" indent="-457200" fontAlgn="base">
              <a:buFont typeface="Arial" charset="0"/>
              <a:buChar char="•"/>
            </a:pPr>
            <a:r>
              <a:rPr lang="en-US" sz="3200" dirty="0"/>
              <a:t>Chance alone will cause your sample to depart from the population</a:t>
            </a:r>
          </a:p>
        </p:txBody>
      </p:sp>
    </p:spTree>
    <p:extLst>
      <p:ext uri="{BB962C8B-B14F-4D97-AF65-F5344CB8AC3E}">
        <p14:creationId xmlns:p14="http://schemas.microsoft.com/office/powerpoint/2010/main" val="12305301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a:solidFill>
                  <a:schemeClr val="bg1"/>
                </a:solidFill>
              </a:rPr>
              <a:t>Parameter, estimates, sampling considerations</a:t>
            </a:r>
          </a:p>
        </p:txBody>
      </p:sp>
      <p:sp>
        <p:nvSpPr>
          <p:cNvPr id="4" name="Rectangle 3"/>
          <p:cNvSpPr/>
          <p:nvPr/>
        </p:nvSpPr>
        <p:spPr>
          <a:xfrm>
            <a:off x="496056" y="1148856"/>
            <a:ext cx="11428722" cy="5139869"/>
          </a:xfrm>
          <a:prstGeom prst="rect">
            <a:avLst/>
          </a:prstGeom>
        </p:spPr>
        <p:txBody>
          <a:bodyPr wrap="square">
            <a:spAutoFit/>
          </a:bodyPr>
          <a:lstStyle/>
          <a:p>
            <a:pPr fontAlgn="base"/>
            <a:r>
              <a:rPr lang="en-US" sz="3600" b="1" dirty="0" smtClean="0"/>
              <a:t>Parameter</a:t>
            </a:r>
            <a:r>
              <a:rPr lang="en-US" sz="3600" dirty="0" smtClean="0"/>
              <a:t>: Population-level </a:t>
            </a:r>
            <a:r>
              <a:rPr lang="en-US" sz="3600" dirty="0"/>
              <a:t>variables we are trying to estimate </a:t>
            </a:r>
            <a:endParaRPr lang="en-US" sz="3600" dirty="0" smtClean="0"/>
          </a:p>
          <a:p>
            <a:pPr fontAlgn="base"/>
            <a:endParaRPr lang="en-US" sz="2400" dirty="0"/>
          </a:p>
          <a:p>
            <a:pPr fontAlgn="base"/>
            <a:r>
              <a:rPr lang="en-US" sz="3600" b="1" dirty="0"/>
              <a:t>Estimate or </a:t>
            </a:r>
            <a:r>
              <a:rPr lang="en-US" sz="3600" b="1" dirty="0" smtClean="0"/>
              <a:t>Statistic</a:t>
            </a:r>
            <a:r>
              <a:rPr lang="en-US" sz="3600" dirty="0" smtClean="0"/>
              <a:t>: The </a:t>
            </a:r>
            <a:r>
              <a:rPr lang="en-US" sz="3600" dirty="0"/>
              <a:t>value of the parameter inferred from the sample </a:t>
            </a:r>
            <a:endParaRPr lang="en-US" sz="3600" dirty="0" smtClean="0"/>
          </a:p>
          <a:p>
            <a:pPr fontAlgn="base"/>
            <a:endParaRPr lang="en-US" sz="2400" dirty="0"/>
          </a:p>
          <a:p>
            <a:pPr fontAlgn="base"/>
            <a:r>
              <a:rPr lang="en-US" sz="3600" b="1" dirty="0" smtClean="0"/>
              <a:t>Bias</a:t>
            </a:r>
            <a:r>
              <a:rPr lang="en-US" sz="3600" dirty="0" smtClean="0"/>
              <a:t>: If </a:t>
            </a:r>
            <a:r>
              <a:rPr lang="en-US" sz="3600" dirty="0"/>
              <a:t>something about the sampling procedure causes the sample to systematically misrepresent the </a:t>
            </a:r>
            <a:r>
              <a:rPr lang="en-US" sz="3600" dirty="0" smtClean="0"/>
              <a:t>population.</a:t>
            </a:r>
            <a:r>
              <a:rPr lang="en-US" sz="3600" dirty="0"/>
              <a:t> </a:t>
            </a:r>
            <a:endParaRPr lang="en-US" sz="3600" dirty="0" smtClean="0"/>
          </a:p>
          <a:p>
            <a:pPr fontAlgn="base"/>
            <a:endParaRPr lang="en-US" sz="2400" dirty="0"/>
          </a:p>
          <a:p>
            <a:pPr fontAlgn="base"/>
            <a:r>
              <a:rPr lang="en-US" sz="3600" b="1" dirty="0" smtClean="0"/>
              <a:t>Precision</a:t>
            </a:r>
            <a:r>
              <a:rPr lang="en-US" sz="3600" dirty="0" smtClean="0"/>
              <a:t>: How </a:t>
            </a:r>
            <a:r>
              <a:rPr lang="en-US" sz="3600" dirty="0"/>
              <a:t>tightly grouped are the estimates?</a:t>
            </a:r>
          </a:p>
        </p:txBody>
      </p:sp>
    </p:spTree>
    <p:extLst>
      <p:ext uri="{BB962C8B-B14F-4D97-AF65-F5344CB8AC3E}">
        <p14:creationId xmlns:p14="http://schemas.microsoft.com/office/powerpoint/2010/main" val="6984218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smtClean="0">
                <a:solidFill>
                  <a:schemeClr val="bg1"/>
                </a:solidFill>
              </a:rPr>
              <a:t>Accuracy vs Precision</a:t>
            </a:r>
            <a:endParaRPr lang="en-US" b="1" dirty="0">
              <a:solidFill>
                <a:schemeClr val="bg1"/>
              </a:solidFill>
            </a:endParaRPr>
          </a:p>
        </p:txBody>
      </p:sp>
      <p:pic>
        <p:nvPicPr>
          <p:cNvPr id="17" name="Picture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596" y="1003300"/>
            <a:ext cx="6413500" cy="5854700"/>
          </a:xfrm>
          <a:prstGeom prst="rect">
            <a:avLst/>
          </a:prstGeom>
        </p:spPr>
      </p:pic>
      <p:sp>
        <p:nvSpPr>
          <p:cNvPr id="18" name="Rectangle 17"/>
          <p:cNvSpPr/>
          <p:nvPr/>
        </p:nvSpPr>
        <p:spPr>
          <a:xfrm>
            <a:off x="6707687" y="1226218"/>
            <a:ext cx="5484313" cy="2554545"/>
          </a:xfrm>
          <a:prstGeom prst="rect">
            <a:avLst/>
          </a:prstGeom>
        </p:spPr>
        <p:txBody>
          <a:bodyPr wrap="square">
            <a:spAutoFit/>
          </a:bodyPr>
          <a:lstStyle/>
          <a:p>
            <a:pPr fontAlgn="base">
              <a:buFont typeface="Arial" charset="0"/>
              <a:buChar char="•"/>
            </a:pPr>
            <a:r>
              <a:rPr lang="en-US" sz="3200">
                <a:latin typeface="inherit" charset="0"/>
              </a:rPr>
              <a:t>Precision is a measure of spread</a:t>
            </a:r>
            <a:br>
              <a:rPr lang="en-US" sz="3200">
                <a:latin typeface="inherit" charset="0"/>
              </a:rPr>
            </a:br>
            <a:endParaRPr lang="en-US" sz="3200">
              <a:latin typeface="inherit" charset="0"/>
            </a:endParaRPr>
          </a:p>
          <a:p>
            <a:pPr fontAlgn="base">
              <a:buFont typeface="Arial" charset="0"/>
              <a:buChar char="•"/>
            </a:pPr>
            <a:r>
              <a:rPr lang="en-US" sz="3200" dirty="0">
                <a:latin typeface="inherit" charset="0"/>
              </a:rPr>
              <a:t>Accuracy is a measure of bias</a:t>
            </a:r>
            <a:endParaRPr lang="en-US" sz="3200" b="0" i="0" dirty="0">
              <a:effectLst/>
              <a:latin typeface="inherit" charset="0"/>
            </a:endParaRPr>
          </a:p>
        </p:txBody>
      </p:sp>
    </p:spTree>
    <p:extLst>
      <p:ext uri="{BB962C8B-B14F-4D97-AF65-F5344CB8AC3E}">
        <p14:creationId xmlns:p14="http://schemas.microsoft.com/office/powerpoint/2010/main" val="17564068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935915"/>
          </a:xfrm>
          <a:solidFill>
            <a:schemeClr val="tx1"/>
          </a:solidFill>
        </p:spPr>
        <p:txBody>
          <a:bodyPr/>
          <a:lstStyle/>
          <a:p>
            <a:pPr algn="ctr"/>
            <a:r>
              <a:rPr lang="en-US" b="1" dirty="0">
                <a:solidFill>
                  <a:schemeClr val="bg1"/>
                </a:solidFill>
              </a:rPr>
              <a:t>Random Sampling</a:t>
            </a:r>
          </a:p>
        </p:txBody>
      </p:sp>
      <p:sp>
        <p:nvSpPr>
          <p:cNvPr id="3" name="Rectangle 2"/>
          <p:cNvSpPr/>
          <p:nvPr/>
        </p:nvSpPr>
        <p:spPr>
          <a:xfrm>
            <a:off x="329852" y="1137108"/>
            <a:ext cx="11482192" cy="3046988"/>
          </a:xfrm>
          <a:prstGeom prst="rect">
            <a:avLst/>
          </a:prstGeom>
        </p:spPr>
        <p:txBody>
          <a:bodyPr wrap="square">
            <a:spAutoFit/>
          </a:bodyPr>
          <a:lstStyle/>
          <a:p>
            <a:pPr marL="514350" indent="-514350" fontAlgn="base">
              <a:buFont typeface="+mj-lt"/>
              <a:buAutoNum type="arabicPeriod"/>
            </a:pPr>
            <a:r>
              <a:rPr lang="en-US" sz="3200" dirty="0" smtClean="0">
                <a:latin typeface="inherit" charset="0"/>
              </a:rPr>
              <a:t>Every </a:t>
            </a:r>
            <a:r>
              <a:rPr lang="en-US" sz="3200" dirty="0">
                <a:latin typeface="inherit" charset="0"/>
              </a:rPr>
              <a:t>unit in a population should have an equal chance of being </a:t>
            </a:r>
            <a:r>
              <a:rPr lang="en-US" sz="3200" dirty="0" smtClean="0">
                <a:latin typeface="inherit" charset="0"/>
              </a:rPr>
              <a:t>sampled.</a:t>
            </a:r>
          </a:p>
          <a:p>
            <a:pPr marL="514350" indent="-514350" fontAlgn="base">
              <a:buFont typeface="+mj-lt"/>
              <a:buAutoNum type="arabicPeriod"/>
            </a:pPr>
            <a:endParaRPr lang="en-US" sz="3200" dirty="0" smtClean="0">
              <a:latin typeface="inherit" charset="0"/>
            </a:endParaRPr>
          </a:p>
          <a:p>
            <a:pPr marL="514350" indent="-514350" fontAlgn="base">
              <a:buFont typeface="+mj-lt"/>
              <a:buAutoNum type="arabicPeriod"/>
            </a:pPr>
            <a:r>
              <a:rPr lang="en-US" sz="3200" dirty="0" smtClean="0">
                <a:latin typeface="inherit" charset="0"/>
              </a:rPr>
              <a:t>The </a:t>
            </a:r>
            <a:r>
              <a:rPr lang="en-US" sz="3200" dirty="0">
                <a:latin typeface="inherit" charset="0"/>
              </a:rPr>
              <a:t>selection of units must be </a:t>
            </a:r>
            <a:r>
              <a:rPr lang="en-US" sz="3200" dirty="0" smtClean="0">
                <a:latin typeface="inherit" charset="0"/>
              </a:rPr>
              <a:t>independent.</a:t>
            </a:r>
          </a:p>
          <a:p>
            <a:pPr marL="514350" indent="-514350" fontAlgn="base">
              <a:buFont typeface="+mj-lt"/>
              <a:buAutoNum type="arabicPeriod"/>
            </a:pPr>
            <a:endParaRPr lang="en-US" sz="3200" dirty="0">
              <a:effectLst/>
              <a:latin typeface="inherit" charset="0"/>
            </a:endParaRPr>
          </a:p>
          <a:p>
            <a:pPr marL="514350" indent="-514350" fontAlgn="base">
              <a:buFont typeface="+mj-lt"/>
              <a:buAutoNum type="arabicPeriod"/>
            </a:pPr>
            <a:r>
              <a:rPr lang="en-US" sz="3200" dirty="0" smtClean="0">
                <a:latin typeface="inherit" charset="0"/>
              </a:rPr>
              <a:t>Lots of ways of being non-random</a:t>
            </a:r>
            <a:r>
              <a:rPr lang="mr-IN" sz="3200" dirty="0" smtClean="0">
                <a:latin typeface="inherit" charset="0"/>
              </a:rPr>
              <a:t>…</a:t>
            </a:r>
            <a:endParaRPr lang="en-US" sz="3200" dirty="0">
              <a:effectLst/>
              <a:latin typeface="inherit" charset="0"/>
            </a:endParaRPr>
          </a:p>
        </p:txBody>
      </p:sp>
    </p:spTree>
    <p:extLst>
      <p:ext uri="{BB962C8B-B14F-4D97-AF65-F5344CB8AC3E}">
        <p14:creationId xmlns:p14="http://schemas.microsoft.com/office/powerpoint/2010/main" val="77748180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TotalTime>
  <Words>643</Words>
  <Application>Microsoft Macintosh PowerPoint</Application>
  <PresentationFormat>Widescreen</PresentationFormat>
  <Paragraphs>169</Paragraphs>
  <Slides>31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Andale Mono</vt:lpstr>
      <vt:lpstr>Calibri</vt:lpstr>
      <vt:lpstr>Calibri Light</vt:lpstr>
      <vt:lpstr>Cambria Math</vt:lpstr>
      <vt:lpstr>inherit</vt:lpstr>
      <vt:lpstr>Mangal</vt:lpstr>
      <vt:lpstr>STIXGeneral-Italic</vt:lpstr>
      <vt:lpstr>Arial</vt:lpstr>
      <vt:lpstr>Office Theme</vt:lpstr>
      <vt:lpstr>Sampling and Summary Statistics Biology 683  Lecture 2   Heath Blackmon</vt:lpstr>
      <vt:lpstr>Last week</vt:lpstr>
      <vt:lpstr>Today</vt:lpstr>
      <vt:lpstr>Populations and Samples</vt:lpstr>
      <vt:lpstr>What is the population?</vt:lpstr>
      <vt:lpstr>Sampling Considerations</vt:lpstr>
      <vt:lpstr>Parameter, estimates, sampling considerations</vt:lpstr>
      <vt:lpstr>Accuracy vs Precision</vt:lpstr>
      <vt:lpstr>Random Sampling</vt:lpstr>
      <vt:lpstr>Your big idea should be a hypothesis</vt:lpstr>
      <vt:lpstr>Data</vt:lpstr>
      <vt:lpstr>Data</vt:lpstr>
      <vt:lpstr>Continuous vs Discrete</vt:lpstr>
      <vt:lpstr>Explanatory and Response Variables</vt:lpstr>
      <vt:lpstr>Experimental vs observational studies</vt:lpstr>
      <vt:lpstr>Summarizing data is necessary and prefered</vt:lpstr>
      <vt:lpstr>Typical summary statistics</vt:lpstr>
      <vt:lpstr>Mean and variance</vt:lpstr>
      <vt:lpstr>Box Plot</vt:lpstr>
      <vt:lpstr>Estimating with uncertainty</vt:lpstr>
      <vt:lpstr>For a sample of a population</vt:lpstr>
      <vt:lpstr>Central limit theorem</vt:lpstr>
      <vt:lpstr>Central limit theorem</vt:lpstr>
      <vt:lpstr>Estimating with uncertainty</vt:lpstr>
      <vt:lpstr>Error bars</vt:lpstr>
      <vt:lpstr>Covariance and Correlation</vt:lpstr>
      <vt:lpstr>Covariance and Correlation</vt:lpstr>
      <vt:lpstr>Covariance and Correlation</vt:lpstr>
      <vt:lpstr>Biological examples of correlations</vt:lpstr>
      <vt:lpstr>Your turn</vt:lpstr>
      <vt:lpstr>For Thursday</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Probability and Bayes Theorem Biology 683  Lecture 3   Heath Blackmon</dc:title>
  <dc:creator>Heath Blackmon</dc:creator>
  <cp:lastModifiedBy>Heath Blackmon</cp:lastModifiedBy>
  <cp:revision>18</cp:revision>
  <cp:lastPrinted>2018-01-03T19:12:41Z</cp:lastPrinted>
  <dcterms:created xsi:type="dcterms:W3CDTF">2018-01-03T17:15:04Z</dcterms:created>
  <dcterms:modified xsi:type="dcterms:W3CDTF">2018-01-17T18:05:56Z</dcterms:modified>
</cp:coreProperties>
</file>

<file path=docProps/thumbnail.jpeg>
</file>